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4"/>
  </p:notesMasterIdLst>
  <p:handoutMasterIdLst>
    <p:handoutMasterId r:id="rId65"/>
  </p:handoutMasterIdLst>
  <p:sldIdLst>
    <p:sldId id="354" r:id="rId2"/>
    <p:sldId id="303" r:id="rId3"/>
    <p:sldId id="1386" r:id="rId4"/>
    <p:sldId id="1318" r:id="rId5"/>
    <p:sldId id="1321" r:id="rId6"/>
    <p:sldId id="319" r:id="rId7"/>
    <p:sldId id="1412" r:id="rId8"/>
    <p:sldId id="1327" r:id="rId9"/>
    <p:sldId id="1319" r:id="rId10"/>
    <p:sldId id="327" r:id="rId11"/>
    <p:sldId id="1363" r:id="rId12"/>
    <p:sldId id="1410" r:id="rId13"/>
    <p:sldId id="1352" r:id="rId14"/>
    <p:sldId id="1457" r:id="rId15"/>
    <p:sldId id="1376" r:id="rId16"/>
    <p:sldId id="1331" r:id="rId17"/>
    <p:sldId id="1326" r:id="rId18"/>
    <p:sldId id="352" r:id="rId19"/>
    <p:sldId id="346" r:id="rId20"/>
    <p:sldId id="1322" r:id="rId21"/>
    <p:sldId id="1411" r:id="rId22"/>
    <p:sldId id="1317" r:id="rId23"/>
    <p:sldId id="1408" r:id="rId24"/>
    <p:sldId id="1455" r:id="rId25"/>
    <p:sldId id="1458" r:id="rId26"/>
    <p:sldId id="374" r:id="rId27"/>
    <p:sldId id="1409" r:id="rId28"/>
    <p:sldId id="1377" r:id="rId29"/>
    <p:sldId id="1378" r:id="rId30"/>
    <p:sldId id="1380" r:id="rId31"/>
    <p:sldId id="1392" r:id="rId32"/>
    <p:sldId id="1382" r:id="rId33"/>
    <p:sldId id="1383" r:id="rId34"/>
    <p:sldId id="1384" r:id="rId35"/>
    <p:sldId id="1385" r:id="rId36"/>
    <p:sldId id="1359" r:id="rId37"/>
    <p:sldId id="1390" r:id="rId38"/>
    <p:sldId id="367" r:id="rId39"/>
    <p:sldId id="370" r:id="rId40"/>
    <p:sldId id="369" r:id="rId41"/>
    <p:sldId id="382" r:id="rId42"/>
    <p:sldId id="384" r:id="rId43"/>
    <p:sldId id="386" r:id="rId44"/>
    <p:sldId id="385" r:id="rId45"/>
    <p:sldId id="1389" r:id="rId46"/>
    <p:sldId id="1393" r:id="rId47"/>
    <p:sldId id="1395" r:id="rId48"/>
    <p:sldId id="1397" r:id="rId49"/>
    <p:sldId id="1398" r:id="rId50"/>
    <p:sldId id="1400" r:id="rId51"/>
    <p:sldId id="1399" r:id="rId52"/>
    <p:sldId id="1401" r:id="rId53"/>
    <p:sldId id="1402" r:id="rId54"/>
    <p:sldId id="1403" r:id="rId55"/>
    <p:sldId id="1407" r:id="rId56"/>
    <p:sldId id="1404" r:id="rId57"/>
    <p:sldId id="1405" r:id="rId58"/>
    <p:sldId id="1406" r:id="rId59"/>
    <p:sldId id="1237" r:id="rId60"/>
    <p:sldId id="1440" r:id="rId61"/>
    <p:sldId id="1443" r:id="rId62"/>
    <p:sldId id="1463" r:id="rId63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C3D6"/>
    <a:srgbClr val="FF9900"/>
    <a:srgbClr val="9900CC"/>
    <a:srgbClr val="FF7E79"/>
    <a:srgbClr val="0000FF"/>
    <a:srgbClr val="CC66FF"/>
    <a:srgbClr val="FF0000"/>
    <a:srgbClr val="33CC3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69" autoAdjust="0"/>
    <p:restoredTop sz="78320" autoAdjust="0"/>
  </p:normalViewPr>
  <p:slideViewPr>
    <p:cSldViewPr>
      <p:cViewPr varScale="1">
        <p:scale>
          <a:sx n="91" d="100"/>
          <a:sy n="91" d="100"/>
        </p:scale>
        <p:origin x="1953" y="5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pPr>
              <a:defRPr/>
            </a:pPr>
            <a:fld id="{E63CBE3B-9004-44CA-A825-B41E392F6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54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pPr>
              <a:defRPr/>
            </a:pPr>
            <a:fld id="{E297EAD1-C33D-48A2-8CAB-582B6385E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188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97EAD1-C33D-48A2-8CAB-582B6385EB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15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GPT-2 abstract: Natural language processing tasks, such as question answering, machine translation, reading comprehension, and summarization, are typically approached with supervised learning on task-specific datasets. We demonstrate that language models begin to learn these tasks without any explicit supervision when trained on a new dataset of millions of webpages called </a:t>
            </a:r>
            <a:r>
              <a:rPr lang="en-US" dirty="0" err="1"/>
              <a:t>WebText</a:t>
            </a:r>
            <a:r>
              <a:rPr lang="en-US" dirty="0"/>
              <a:t>. When conditioned on a document plus questions, the answers generated by the language model reach 55 F1 on the </a:t>
            </a:r>
            <a:r>
              <a:rPr lang="en-US" dirty="0" err="1"/>
              <a:t>CoQA</a:t>
            </a:r>
            <a:r>
              <a:rPr lang="en-US" dirty="0"/>
              <a:t> dataset - matching or exceeding the performance of 3 out of 4 baseline systems without using the 127,000+ training examples. The capacity of the language model is essential to the success of zero-shot task transfer and increasing it improves performance in a log-linear fashion across tasks. Our largest model, GPT-2, is a 1.5B parameter Transformer that achieves state of the art results on 7 out of 8 tested language modeling datasets in a zero-shot setting but still underfits </a:t>
            </a:r>
            <a:r>
              <a:rPr lang="en-US" dirty="0" err="1"/>
              <a:t>WebText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 GPT-3 abstract: we show that scaling up language models greatly improves task-agnostic, few-shot performance, sometimes even reaching competitiveness with prior state-of-the-art finetuning approaches. Specifically, we train GPT-3, an autoregressive language model with 175 billion parameters, 10x more than any previous non-sparse language model, and test its performance in the few-shot setting. For all tasks, GPT-3 is applied without any gradient updates or fine-tuning, with tasks and few-shot demonstrations specified purely via text interaction with the model. GPT-3 achieves strong performance on many NLP datasets, including translation, question-answering, and cloze tasks, as well as several tasks that require on-the-fly reasoning or domain adaptation, such as unscrambling words, using a novel word in a sentence, or performing 3-digit arithmetic. At the same time, we also identify some datasets where GPT-3’s few-shot learning still struggles, as well as some datasets where GPT-3 faces methodological issues related to training on large web corpora. Finally, we find that GPT-3 can generate samples of news articles which human evaluators have difficulty distinguishing from articles written by humans. We discuss broader societal impacts of this finding and of GPT-3 in general.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GPT-2 abstract: Natural language processing tasks, such as question answering, machine translation, reading comprehension, and summarization, are typically approached with supervised learning on </a:t>
            </a:r>
            <a:r>
              <a:rPr lang="en-US" dirty="0" err="1"/>
              <a:t>taskspecific</a:t>
            </a:r>
            <a:r>
              <a:rPr lang="en-US" dirty="0"/>
              <a:t> datasets. We demonstrate that language models begin to learn these tasks without any explicit supervision when trained on a new dataset of millions of webpages called </a:t>
            </a:r>
            <a:r>
              <a:rPr lang="en-US" dirty="0" err="1"/>
              <a:t>WebText</a:t>
            </a:r>
            <a:r>
              <a:rPr lang="en-US" dirty="0"/>
              <a:t>. When conditioned on a document plus questions, the answers generated by the language model reach 55 F1 on the </a:t>
            </a:r>
            <a:r>
              <a:rPr lang="en-US" dirty="0" err="1"/>
              <a:t>CoQA</a:t>
            </a:r>
            <a:r>
              <a:rPr lang="en-US" dirty="0"/>
              <a:t> dataset - matching or exceeding the performance of 3 out of 4 baseline systems without using the 127,000+ training examples. The capacity of the language model is essential to the success of zero-shot task transfer and increasing it improves performance in a log-linear fashion across tasks. Our largest model, GPT-2, is a 1.5B parameter Transformer that achieves state of the art results on 7 out of 8 tested language modeling datasets in a zero-shot setting but still underfits </a:t>
            </a:r>
            <a:r>
              <a:rPr lang="en-US" dirty="0" err="1"/>
              <a:t>WebText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 GPT-3 abstract: we show that scaling up language models greatly improves task-agnostic, few-shot performance, sometimes even reaching competitiveness with prior state-of-the-art finetuning approaches. Specifically, we train GPT-3, an autoregressive language model with 175 billion parameters, 10x more than any previous non-sparse language model, and test its performance in the few-shot setting. For all tasks, GPT-3 is applied without any gradient updates or fine-tuning, with tasks and few-shot demonstrations specified purely via text interaction with the model. GPT-3 achieves strong performance on many NLP datasets, including translation, question-answering, and cloze tasks, as well as several tasks that require on-the-fly reasoning or domain adaptation, such as unscrambling words, using a novel word in a sentence, or performing 3-digit arithmetic. At the same time, we also identify some datasets where GPT-3’s few-shot learning still struggles, as well as some datasets where GPT-3 faces methodological issues related to training on large web corpora. Finally, we find that GPT-3 can generate samples of news articles which human evaluators have difficulty distinguishing from articles written by humans. We discuss broader societal impacts of this finding and of GPT-3 in general.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44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GPT-2 abstract: Natural language processing tasks, such as question answering, machine translation, reading comprehension, and summarization, are typically approached with supervised learning on </a:t>
            </a:r>
            <a:r>
              <a:rPr lang="en-US" dirty="0" err="1"/>
              <a:t>taskspecific</a:t>
            </a:r>
            <a:r>
              <a:rPr lang="en-US" dirty="0"/>
              <a:t> datasets. We demonstrate that language models begin to learn these tasks without any explicit supervision when trained on a new dataset of millions of webpages called </a:t>
            </a:r>
            <a:r>
              <a:rPr lang="en-US" dirty="0" err="1"/>
              <a:t>WebText</a:t>
            </a:r>
            <a:r>
              <a:rPr lang="en-US" dirty="0"/>
              <a:t>. When conditioned on a document plus questions, the answers generated by the language model reach 55 F1 on the </a:t>
            </a:r>
            <a:r>
              <a:rPr lang="en-US" dirty="0" err="1"/>
              <a:t>CoQA</a:t>
            </a:r>
            <a:r>
              <a:rPr lang="en-US" dirty="0"/>
              <a:t> dataset - matching or exceeding the performance of 3 out of 4 baseline systems without using the 127,000+ training examples. The capacity of the language model is essential to the success of zero-shot task transfer and increasing it improves performance in a log-linear fashion across tasks. Our largest model, GPT-2, is a 1.5B parameter Transformer that achieves state of the art results on 7 out of 8 tested language modeling datasets in a zero-shot setting but still underfits </a:t>
            </a:r>
            <a:r>
              <a:rPr lang="en-US" dirty="0" err="1"/>
              <a:t>WebText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 GPT-3 abstract: we show that scaling up language models greatly improves task-agnostic, few-shot performance, sometimes even reaching competitiveness with prior state-of-the-art finetuning approaches. Specifically, we train GPT-3, an autoregressive language model with 175 billion parameters, 10x more than any previous non-sparse language model, and test its performance in the few-shot setting. For all tasks, GPT-3 is applied without any gradient updates or fine-tuning, with tasks and few-shot demonstrations specified purely via text interaction with the model. GPT-3 achieves strong performance on many NLP datasets, including translation, question-answering, and cloze tasks, as well as several tasks that require on-the-fly reasoning or domain adaptation, such as unscrambling words, using a novel word in a sentence, or performing 3-digit arithmetic. At the same time, we also identify some datasets where GPT-3’s few-shot learning still struggles, as well as some datasets where GPT-3 faces methodological issues related to training on large web corpora. Finally, we find that GPT-3 can generate samples of news articles which human evaluators have difficulty distinguishing from articles written by humans. We discuss broader societal impacts of this finding and of GPT-3 in general.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10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GPT-2 abstract: Natural language processing tasks, such as question answering, machine translation, reading comprehension, and summarization, are typically approached with supervised learning on </a:t>
            </a:r>
            <a:r>
              <a:rPr lang="en-US" dirty="0" err="1"/>
              <a:t>taskspecific</a:t>
            </a:r>
            <a:r>
              <a:rPr lang="en-US" dirty="0"/>
              <a:t> datasets. We demonstrate that language models begin to learn these tasks without any explicit supervision when trained on a new dataset of millions of webpages called </a:t>
            </a:r>
            <a:r>
              <a:rPr lang="en-US" dirty="0" err="1"/>
              <a:t>WebText</a:t>
            </a:r>
            <a:r>
              <a:rPr lang="en-US" dirty="0"/>
              <a:t>. When conditioned on a document plus questions, the answers generated by the language model reach 55 F1 on the </a:t>
            </a:r>
            <a:r>
              <a:rPr lang="en-US" dirty="0" err="1"/>
              <a:t>CoQA</a:t>
            </a:r>
            <a:r>
              <a:rPr lang="en-US" dirty="0"/>
              <a:t> dataset - matching or exceeding the performance of 3 out of 4 baseline systems without using the 127,000+ training examples. The capacity of the language model is essential to the success of zero-shot task transfer and increasing it improves performance in a log-linear fashion across tasks. Our largest model, GPT-2, is a 1.5B parameter Transformer that achieves state of the art results on 7 out of 8 tested language modeling datasets in a zero-shot setting but still underfits </a:t>
            </a:r>
            <a:r>
              <a:rPr lang="en-US" dirty="0" err="1"/>
              <a:t>WebText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 GPT-3 abstract: we show that scaling up language models greatly improves task-agnostic, few-shot performance, sometimes even reaching competitiveness with prior state-of-the-art finetuning approaches. Specifically, we train GPT-3, an autoregressive language model with 175 billion parameters, 10x more than any previous non-sparse language model, and test its performance in the few-shot setting. For all tasks, GPT-3 is applied without any gradient updates or fine-tuning, with tasks and few-shot demonstrations specified purely via text interaction with the model. GPT-3 achieves strong performance on many NLP datasets, including translation, question-answering, and cloze tasks, as well as several tasks that require on-the-fly reasoning or domain adaptation, such as unscrambling words, using a novel word in a sentence, or performing 3-digit arithmetic. At the same time, we also identify some datasets where GPT-3’s few-shot learning still struggles, as well as some datasets where GPT-3 faces methodological issues related to training on large web corpora. Finally, we find that GPT-3 can generate samples of news articles which human evaluators have difficulty distinguishing from articles written by humans. We discuss broader societal impacts of this finding and of GPT-3 in general.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94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5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46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“Multi-head attention allows the model to jointly attend to information from different representation subspaces at different positions. With a single attention head, averaging inhibits this.”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0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35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51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92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6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>
              <a:defRPr/>
            </a:pPr>
            <a:fld id="{9D615FC6-65EA-469E-A2AC-6B14F4DC4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34" Type="http://schemas.openxmlformats.org/officeDocument/2006/relationships/image" Target="../media/image215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4.png"/><Relationship Id="rId2" Type="http://schemas.openxmlformats.org/officeDocument/2006/relationships/image" Target="../media/image130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36" Type="http://schemas.openxmlformats.org/officeDocument/2006/relationships/hyperlink" Target="https://web.eecs.umich.edu/~justincj/slides/eecs498/FA2020/598_FA2020_lecture13.pdf" TargetMode="External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31" Type="http://schemas.openxmlformats.org/officeDocument/2006/relationships/image" Target="../media/image212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Relationship Id="rId8" Type="http://schemas.openxmlformats.org/officeDocument/2006/relationships/image" Target="../media/image18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243.png"/><Relationship Id="rId3" Type="http://schemas.openxmlformats.org/officeDocument/2006/relationships/image" Target="../media/image224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7" Type="http://schemas.openxmlformats.org/officeDocument/2006/relationships/image" Target="../media/image228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2" Type="http://schemas.openxmlformats.org/officeDocument/2006/relationships/image" Target="../media/image223.png"/><Relationship Id="rId16" Type="http://schemas.openxmlformats.org/officeDocument/2006/relationships/image" Target="../media/image234.png"/><Relationship Id="rId20" Type="http://schemas.openxmlformats.org/officeDocument/2006/relationships/image" Target="../media/image202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0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5" Type="http://schemas.openxmlformats.org/officeDocument/2006/relationships/image" Target="../media/image226.png"/><Relationship Id="rId15" Type="http://schemas.openxmlformats.org/officeDocument/2006/relationships/image" Target="../media/image197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10" Type="http://schemas.openxmlformats.org/officeDocument/2006/relationships/image" Target="../media/image192.png"/><Relationship Id="rId19" Type="http://schemas.openxmlformats.org/officeDocument/2006/relationships/image" Target="../media/image237.png"/><Relationship Id="rId31" Type="http://schemas.openxmlformats.org/officeDocument/2006/relationships/image" Target="../media/image248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Relationship Id="rId14" Type="http://schemas.openxmlformats.org/officeDocument/2006/relationships/image" Target="../media/image233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hyperlink" Target="https://web.eecs.umich.edu/~justincj/slides/eecs498/FA2020/598_FA2020_lecture13.pdf" TargetMode="External"/><Relationship Id="rId8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243.png"/><Relationship Id="rId3" Type="http://schemas.openxmlformats.org/officeDocument/2006/relationships/image" Target="../media/image224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7" Type="http://schemas.openxmlformats.org/officeDocument/2006/relationships/image" Target="../media/image228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2" Type="http://schemas.openxmlformats.org/officeDocument/2006/relationships/image" Target="../media/image223.png"/><Relationship Id="rId16" Type="http://schemas.openxmlformats.org/officeDocument/2006/relationships/image" Target="../media/image234.png"/><Relationship Id="rId20" Type="http://schemas.openxmlformats.org/officeDocument/2006/relationships/image" Target="../media/image202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0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5" Type="http://schemas.openxmlformats.org/officeDocument/2006/relationships/image" Target="../media/image226.png"/><Relationship Id="rId15" Type="http://schemas.openxmlformats.org/officeDocument/2006/relationships/image" Target="../media/image197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10" Type="http://schemas.openxmlformats.org/officeDocument/2006/relationships/image" Target="../media/image192.png"/><Relationship Id="rId19" Type="http://schemas.openxmlformats.org/officeDocument/2006/relationships/image" Target="../media/image237.png"/><Relationship Id="rId31" Type="http://schemas.openxmlformats.org/officeDocument/2006/relationships/image" Target="../media/image248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Relationship Id="rId14" Type="http://schemas.openxmlformats.org/officeDocument/2006/relationships/image" Target="../media/image233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hyperlink" Target="https://web.eecs.umich.edu/~justincj/slides/eecs498/FA2020/598_FA2020_lecture13.pdf" TargetMode="External"/><Relationship Id="rId8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56.png"/><Relationship Id="rId26" Type="http://schemas.openxmlformats.org/officeDocument/2006/relationships/image" Target="../media/image243.png"/><Relationship Id="rId3" Type="http://schemas.openxmlformats.org/officeDocument/2006/relationships/image" Target="../media/image224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7" Type="http://schemas.openxmlformats.org/officeDocument/2006/relationships/image" Target="../media/image228.png"/><Relationship Id="rId12" Type="http://schemas.openxmlformats.org/officeDocument/2006/relationships/image" Target="../media/image231.png"/><Relationship Id="rId17" Type="http://schemas.openxmlformats.org/officeDocument/2006/relationships/image" Target="../media/image255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2" Type="http://schemas.openxmlformats.org/officeDocument/2006/relationships/image" Target="../media/image223.png"/><Relationship Id="rId16" Type="http://schemas.openxmlformats.org/officeDocument/2006/relationships/image" Target="../media/image234.png"/><Relationship Id="rId20" Type="http://schemas.openxmlformats.org/officeDocument/2006/relationships/image" Target="../media/image257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54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5" Type="http://schemas.openxmlformats.org/officeDocument/2006/relationships/image" Target="../media/image226.png"/><Relationship Id="rId15" Type="http://schemas.openxmlformats.org/officeDocument/2006/relationships/image" Target="../media/image197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10" Type="http://schemas.openxmlformats.org/officeDocument/2006/relationships/image" Target="../media/image192.png"/><Relationship Id="rId19" Type="http://schemas.openxmlformats.org/officeDocument/2006/relationships/image" Target="../media/image237.png"/><Relationship Id="rId31" Type="http://schemas.openxmlformats.org/officeDocument/2006/relationships/image" Target="../media/image248.png"/><Relationship Id="rId4" Type="http://schemas.openxmlformats.org/officeDocument/2006/relationships/image" Target="../media/image225.png"/><Relationship Id="rId9" Type="http://schemas.openxmlformats.org/officeDocument/2006/relationships/image" Target="../media/image253.png"/><Relationship Id="rId14" Type="http://schemas.openxmlformats.org/officeDocument/2006/relationships/image" Target="../media/image233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hyperlink" Target="https://web.eecs.umich.edu/~justincj/slides/eecs498/FA2020/598_FA2020_lecture13.pdf" TargetMode="External"/><Relationship Id="rId8" Type="http://schemas.openxmlformats.org/officeDocument/2006/relationships/image" Target="../media/image2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08/transformer-novel-neural-network.html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7181-attention-is-all-you-need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evig/bertvi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7.06450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augmented-rnns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7181-attention-is-all-you-need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.googleblog.com/2017/08/transformer-novel-neural-network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noecasas.com/files/slides/contextual_representations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1810.04805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://jalammar.github.io/illustrated-ber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noecasas.com/files/slides/contextual_representations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luebenchmark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330.stanford.edu/presentations/presentation-10.23-1.pdf" TargetMode="Externa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06.05250.pdf" TargetMode="Externa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itimejournal.com/@akshay.chavan/complete-tutorial-on-named-entity-recognition-ner-using-python-and-keras" TargetMode="External"/><Relationship Id="rId4" Type="http://schemas.openxmlformats.org/officeDocument/2006/relationships/image" Target="../media/image2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oecasas.com/files/slides/contextual_representations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oecasas.com/files/slides/contextual_representations.pdf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s.umich.edu/~justincj/slides/eecs498/FA2020/598_FA2020_lecture13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s.umich.edu/~justincj/slides/eecs498/FA2020/598_FA2020_lecture13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nips.cc/paper/7181-attention-is-all-you-need.pdf" TargetMode="External"/><Relationship Id="rId4" Type="http://schemas.openxmlformats.org/officeDocument/2006/relationships/hyperlink" Target="http://jalammar.github.io/illustrated-transformer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s.umich.edu/~justincj/slides/eecs498/FA2020/598_FA2020_lecture13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s.umich.edu/~justincj/slides/eecs498/FA2020/598_FA2020_lecture13.pdf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s.umich.edu/~justincj/slides/eecs498/FA2020/598_FA2020_lecture13.pdf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s.umich.edu/~justincj/slides/eecs498/FA2020/598_FA2020_lecture13.pdf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slides/eecs498/FA2020/598_FA2020_lecture13.pdf" TargetMode="External"/><Relationship Id="rId2" Type="http://schemas.openxmlformats.org/officeDocument/2006/relationships/hyperlink" Target="https://lambdalabs.com/blog/demystifying-gpt-3/#1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hyperlink" Target="http://noecasas.com/files/slides/contextual_representations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sagen.com/files/misc/radford2019language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arxiv.org/pdf/2005.14165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005.14165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005.14165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5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hyperlink" Target="https://distill.pub/2016/augmented-rnns/" TargetMode="External"/><Relationship Id="rId9" Type="http://schemas.openxmlformats.org/officeDocument/2006/relationships/image" Target="../media/image13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wern.net/GPT-3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lyase/awesome-gpt3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ark_riedl/ai-democratization-in-the-era-of-gpt-3-8b91891f91cb" TargetMode="External"/><Relationship Id="rId7" Type="http://schemas.openxmlformats.org/officeDocument/2006/relationships/hyperlink" Target="http://dailynous.com/2020/07/30/philosophers-gpt-3/" TargetMode="External"/><Relationship Id="rId2" Type="http://schemas.openxmlformats.org/officeDocument/2006/relationships/hyperlink" Target="https://arxiv.org/pdf/2012.0780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chnologyreview.com/2020/08/22/1007539/gpt3-openai-language-generator-artificial-intelligence-ai-opinion" TargetMode="External"/><Relationship Id="rId5" Type="http://schemas.openxmlformats.org/officeDocument/2006/relationships/hyperlink" Target="https://www.nytimes.com/2020/07/29/opinion/gpt-3-ai-automation.html" TargetMode="External"/><Relationship Id="rId4" Type="http://schemas.openxmlformats.org/officeDocument/2006/relationships/hyperlink" Target="https://arxiv.org/pdf/1906.02243.pdf" TargetMode="Externa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9" Type="http://schemas.openxmlformats.org/officeDocument/2006/relationships/image" Target="../media/image177.png"/><Relationship Id="rId21" Type="http://schemas.openxmlformats.org/officeDocument/2006/relationships/image" Target="../media/image159.png"/><Relationship Id="rId34" Type="http://schemas.openxmlformats.org/officeDocument/2006/relationships/image" Target="../media/image172.png"/><Relationship Id="rId42" Type="http://schemas.openxmlformats.org/officeDocument/2006/relationships/image" Target="../media/image180.png"/><Relationship Id="rId7" Type="http://schemas.openxmlformats.org/officeDocument/2006/relationships/image" Target="../media/image145.png"/><Relationship Id="rId2" Type="http://schemas.openxmlformats.org/officeDocument/2006/relationships/image" Target="../media/image128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29" Type="http://schemas.openxmlformats.org/officeDocument/2006/relationships/image" Target="../media/image167.png"/><Relationship Id="rId41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2.png"/><Relationship Id="rId32" Type="http://schemas.openxmlformats.org/officeDocument/2006/relationships/image" Target="../media/image170.png"/><Relationship Id="rId37" Type="http://schemas.openxmlformats.org/officeDocument/2006/relationships/image" Target="../media/image175.png"/><Relationship Id="rId40" Type="http://schemas.openxmlformats.org/officeDocument/2006/relationships/image" Target="../media/image178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36" Type="http://schemas.openxmlformats.org/officeDocument/2006/relationships/image" Target="../media/image174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31" Type="http://schemas.openxmlformats.org/officeDocument/2006/relationships/image" Target="../media/image169.png"/><Relationship Id="rId44" Type="http://schemas.openxmlformats.org/officeDocument/2006/relationships/hyperlink" Target="https://web.eecs.umich.edu/~justincj/slides/eecs498/FA2020/598_FA2020_lecture13.pdf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Relationship Id="rId35" Type="http://schemas.openxmlformats.org/officeDocument/2006/relationships/image" Target="../media/image173.png"/><Relationship Id="rId43" Type="http://schemas.openxmlformats.org/officeDocument/2006/relationships/image" Target="../media/image181.png"/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33" Type="http://schemas.openxmlformats.org/officeDocument/2006/relationships/image" Target="../media/image171.png"/><Relationship Id="rId38" Type="http://schemas.openxmlformats.org/officeDocument/2006/relationships/image" Target="../media/image17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0/11/24/science/artificial-intelligence-ai-gpt3.html" TargetMode="External"/><Relationship Id="rId7" Type="http://schemas.openxmlformats.org/officeDocument/2006/relationships/hyperlink" Target="https://www.technologyreview.com/2020/08/22/1007539/gpt3-openai-language-generator-artificial-intelligence-ai-opinion/" TargetMode="External"/><Relationship Id="rId2" Type="http://schemas.openxmlformats.org/officeDocument/2006/relationships/hyperlink" Target="https://www.nytimes.com/2020/07/29/opinion/gpt-3-ai-autom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aclweb.org/anthology/2020.acl-main.46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ulty.washington.edu/ebender/papers/Bender-Koller-2020-slides.pdf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9" Type="http://schemas.openxmlformats.org/officeDocument/2006/relationships/image" Target="../media/image177.png"/><Relationship Id="rId21" Type="http://schemas.openxmlformats.org/officeDocument/2006/relationships/image" Target="../media/image159.png"/><Relationship Id="rId34" Type="http://schemas.openxmlformats.org/officeDocument/2006/relationships/image" Target="../media/image172.png"/><Relationship Id="rId42" Type="http://schemas.openxmlformats.org/officeDocument/2006/relationships/image" Target="../media/image180.png"/><Relationship Id="rId7" Type="http://schemas.openxmlformats.org/officeDocument/2006/relationships/image" Target="../media/image145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29" Type="http://schemas.openxmlformats.org/officeDocument/2006/relationships/image" Target="../media/image167.png"/><Relationship Id="rId41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2.png"/><Relationship Id="rId32" Type="http://schemas.openxmlformats.org/officeDocument/2006/relationships/image" Target="../media/image170.png"/><Relationship Id="rId37" Type="http://schemas.openxmlformats.org/officeDocument/2006/relationships/image" Target="../media/image175.png"/><Relationship Id="rId40" Type="http://schemas.openxmlformats.org/officeDocument/2006/relationships/image" Target="../media/image178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36" Type="http://schemas.openxmlformats.org/officeDocument/2006/relationships/image" Target="../media/image174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31" Type="http://schemas.openxmlformats.org/officeDocument/2006/relationships/image" Target="../media/image169.png"/><Relationship Id="rId44" Type="http://schemas.openxmlformats.org/officeDocument/2006/relationships/hyperlink" Target="https://web.eecs.umich.edu/~justincj/slides/eecs498/FA2020/598_FA2020_lecture13.pdf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Relationship Id="rId35" Type="http://schemas.openxmlformats.org/officeDocument/2006/relationships/image" Target="../media/image173.png"/><Relationship Id="rId43" Type="http://schemas.openxmlformats.org/officeDocument/2006/relationships/image" Target="../media/image181.png"/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33" Type="http://schemas.openxmlformats.org/officeDocument/2006/relationships/image" Target="../media/image171.png"/><Relationship Id="rId38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ai.googleblog.com/2017/08/transformer-novel-neural-network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3870"/>
            <a:ext cx="12293600" cy="6838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1639" y="3801292"/>
            <a:ext cx="2063932" cy="181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97253">
              <a:spcAft>
                <a:spcPts val="2160"/>
              </a:spcAft>
              <a:tabLst>
                <a:tab pos="205735" algn="l"/>
                <a:tab pos="2232604" algn="l"/>
              </a:tabLst>
            </a:pPr>
            <a:r>
              <a:rPr lang="is-IS" sz="3600" dirty="0">
                <a:solidFill>
                  <a:srgbClr val="D05D00"/>
                </a:solidFill>
                <a:latin typeface="Calibri" panose="020F0502020204030204"/>
              </a:rPr>
              <a:t>236781</a:t>
            </a:r>
          </a:p>
          <a:p>
            <a:pPr algn="r" defTabSz="1097253">
              <a:tabLst>
                <a:tab pos="205735" algn="l"/>
                <a:tab pos="2232604" algn="l"/>
              </a:tabLst>
            </a:pPr>
            <a:r>
              <a:rPr lang="is-IS" sz="2880" dirty="0">
                <a:solidFill>
                  <a:srgbClr val="D05D00"/>
                </a:solidFill>
                <a:latin typeface="Calibri" panose="020F0502020204030204"/>
              </a:rPr>
              <a:t>Lecture </a:t>
            </a:r>
            <a:r>
              <a:rPr lang="en-US" sz="2880" dirty="0">
                <a:solidFill>
                  <a:srgbClr val="D05D00"/>
                </a:solidFill>
                <a:latin typeface="Calibri" panose="020F0502020204030204"/>
              </a:rPr>
              <a:t>7</a:t>
            </a:r>
            <a:endParaRPr lang="en-US" sz="2880" dirty="0">
              <a:solidFill>
                <a:prstClr val="white"/>
              </a:solidFill>
              <a:latin typeface="Calibri" panose="020F0502020204030204"/>
            </a:endParaRPr>
          </a:p>
          <a:p>
            <a:pPr algn="r" defTabSz="1097253">
              <a:tabLst>
                <a:tab pos="205735" algn="l"/>
                <a:tab pos="2232604" algn="l"/>
              </a:tabLst>
            </a:pPr>
            <a:endParaRPr lang="en-US" sz="288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2149" y="3801292"/>
            <a:ext cx="4467249" cy="2074414"/>
          </a:xfrm>
          <a:prstGeom prst="rect">
            <a:avLst/>
          </a:prstGeom>
          <a:noFill/>
        </p:spPr>
        <p:txBody>
          <a:bodyPr wrap="none" lIns="121920" tIns="60960" rIns="121920" bIns="60960" rtlCol="0" anchor="t">
            <a:spAutoFit/>
          </a:bodyPr>
          <a:lstStyle/>
          <a:p>
            <a:pPr defTabSz="1097253">
              <a:spcAft>
                <a:spcPts val="2160"/>
              </a:spcAft>
            </a:pPr>
            <a:r>
              <a:rPr lang="en-US" sz="3600" dirty="0">
                <a:solidFill>
                  <a:prstClr val="white"/>
                </a:solidFill>
                <a:latin typeface="Calibri" panose="020F0502020204030204"/>
              </a:rPr>
              <a:t>Deep Learning</a:t>
            </a:r>
          </a:p>
          <a:p>
            <a:pPr defTabSz="1097253">
              <a:spcAft>
                <a:spcPts val="1440"/>
              </a:spcAft>
            </a:pPr>
            <a:r>
              <a:rPr lang="en-US" sz="2880" dirty="0">
                <a:solidFill>
                  <a:prstClr val="white"/>
                </a:solidFill>
                <a:latin typeface="Calibri" panose="020F0502020204030204"/>
              </a:rPr>
              <a:t>Attention and Transformers</a:t>
            </a:r>
          </a:p>
          <a:p>
            <a:pPr defTabSz="1097253">
              <a:spcAft>
                <a:spcPts val="144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/>
                <a:cs typeface="Arial"/>
              </a:rPr>
              <a:t>Dr. Chaim Baskin</a:t>
            </a:r>
          </a:p>
        </p:txBody>
      </p:sp>
    </p:spTree>
    <p:extLst>
      <p:ext uri="{BB962C8B-B14F-4D97-AF65-F5344CB8AC3E}">
        <p14:creationId xmlns:p14="http://schemas.microsoft.com/office/powerpoint/2010/main" val="73916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D55BD53-138E-0D48-86D5-860BC4AF728E}"/>
              </a:ext>
            </a:extLst>
          </p:cNvPr>
          <p:cNvSpPr/>
          <p:nvPr/>
        </p:nvSpPr>
        <p:spPr>
          <a:xfrm>
            <a:off x="7391400" y="687665"/>
            <a:ext cx="4800600" cy="22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9464064" y="5520472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9667008" y="5517201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496066" y="5517201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0256238" y="5517201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066601" y="5517201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1282715" y="5517201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284143" y="3226989"/>
            <a:ext cx="2346513" cy="1320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8016ADD-E20A-8440-B30C-99A3EC119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6654308" cy="52578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Query vectors: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Key vectors: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sz="2400" baseline="-25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Value vectors: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baseline="-25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Similarities: </a:t>
                </a:r>
                <a:r>
                  <a:rPr lang="en-US" sz="2400" i="1" dirty="0"/>
                  <a:t>scaled dot-product attention</a:t>
                </a:r>
                <a:endParaRPr lang="en-US" sz="240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 dirty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· </m:t>
                            </m:r>
                            <m:r>
                              <a:rPr lang="en-US" sz="2400" i="1" dirty="0" err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2400" i="1" baseline="-25000" dirty="0" err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i="1" dirty="0">
                    <a:solidFill>
                      <a:srgbClr val="9900CC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/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the dimensionality of the keys)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Attn. weights: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sz="2400" dirty="0" err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Output vectors: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 or 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𝐴𝑉</m:t>
                    </m:r>
                  </m:oMath>
                </a14:m>
                <a:endParaRPr lang="en-US" sz="2400" dirty="0">
                  <a:solidFill>
                    <a:srgbClr val="BC44C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8016ADD-E20A-8440-B30C-99A3EC119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6654308" cy="5257800"/>
              </a:xfrm>
              <a:blipFill>
                <a:blip r:embed="rId2"/>
                <a:stretch>
                  <a:fillRect l="-1336" t="-966" b="-6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823655" y="6381690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900CC"/>
                </a:solidFill>
              </a:rPr>
              <a:t>One query per 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19118" y="4736566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18" y="4736566"/>
                <a:ext cx="440971" cy="39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225836" y="4736563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836" y="4736563"/>
                <a:ext cx="440971" cy="39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031061" y="4733876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061" y="4733876"/>
                <a:ext cx="440971" cy="39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18" idx="0"/>
            <a:endCxn id="10" idx="2"/>
          </p:cNvCxnSpPr>
          <p:nvPr/>
        </p:nvCxnSpPr>
        <p:spPr>
          <a:xfrm flipV="1">
            <a:off x="9639604" y="5131789"/>
            <a:ext cx="0" cy="158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  <a:endCxn id="11" idx="2"/>
          </p:cNvCxnSpPr>
          <p:nvPr/>
        </p:nvCxnSpPr>
        <p:spPr>
          <a:xfrm flipH="1" flipV="1">
            <a:off x="10446322" y="5131786"/>
            <a:ext cx="4798" cy="158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  <a:endCxn id="12" idx="2"/>
          </p:cNvCxnSpPr>
          <p:nvPr/>
        </p:nvCxnSpPr>
        <p:spPr>
          <a:xfrm flipV="1">
            <a:off x="11251547" y="5129099"/>
            <a:ext cx="0" cy="161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84511" y="3302001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1" y="3302001"/>
                <a:ext cx="575981" cy="3284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384512" y="3725395"/>
                <a:ext cx="575981" cy="330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2" y="3725395"/>
                <a:ext cx="575981" cy="330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384510" y="4159388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0" y="4159388"/>
                <a:ext cx="575981" cy="328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Elbow Connector 38"/>
          <p:cNvCxnSpPr>
            <a:stCxn id="145" idx="2"/>
            <a:endCxn id="36" idx="1"/>
          </p:cNvCxnSpPr>
          <p:nvPr/>
        </p:nvCxnSpPr>
        <p:spPr>
          <a:xfrm rot="5400000" flipH="1">
            <a:off x="8655875" y="3194839"/>
            <a:ext cx="2216233" cy="2758961"/>
          </a:xfrm>
          <a:prstGeom prst="bentConnector4">
            <a:avLst>
              <a:gd name="adj1" fmla="val -15398"/>
              <a:gd name="adj2" fmla="val 111888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44" idx="2"/>
            <a:endCxn id="37" idx="1"/>
          </p:cNvCxnSpPr>
          <p:nvPr/>
        </p:nvCxnSpPr>
        <p:spPr>
          <a:xfrm rot="5400000" flipH="1">
            <a:off x="8462901" y="3812227"/>
            <a:ext cx="1791820" cy="1948597"/>
          </a:xfrm>
          <a:prstGeom prst="bentConnector4">
            <a:avLst>
              <a:gd name="adj1" fmla="val -13498"/>
              <a:gd name="adj2" fmla="val 111732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41" idx="2"/>
            <a:endCxn id="38" idx="1"/>
          </p:cNvCxnSpPr>
          <p:nvPr/>
        </p:nvCxnSpPr>
        <p:spPr>
          <a:xfrm rot="5400000" flipH="1">
            <a:off x="8281664" y="4426436"/>
            <a:ext cx="1362117" cy="1156425"/>
          </a:xfrm>
          <a:prstGeom prst="bentConnector4">
            <a:avLst>
              <a:gd name="adj1" fmla="val -10459"/>
              <a:gd name="adj2" fmla="val 111746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9360480" y="3302000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3302000"/>
                <a:ext cx="558246" cy="3284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360480" y="3725395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3725395"/>
                <a:ext cx="558246" cy="3284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360480" y="4164695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4164695"/>
                <a:ext cx="558246" cy="3284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0159071" y="3299359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3299359"/>
                <a:ext cx="558246" cy="3284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0159071" y="3722754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3722754"/>
                <a:ext cx="558246" cy="328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0159071" y="4162054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4162054"/>
                <a:ext cx="558246" cy="3284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10968846" y="3296160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3296160"/>
                <a:ext cx="558246" cy="3284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0968846" y="3719555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3719555"/>
                <a:ext cx="558246" cy="328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10968846" y="4158855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4158855"/>
                <a:ext cx="558246" cy="32840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 flipV="1">
            <a:off x="9637207" y="4564056"/>
            <a:ext cx="0" cy="158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10443925" y="4564053"/>
            <a:ext cx="4798" cy="158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11249150" y="4561366"/>
            <a:ext cx="0" cy="161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009570" y="3460361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9009569" y="3883756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9009568" y="4325393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284143" y="1350174"/>
            <a:ext cx="2346513" cy="1320076"/>
          </a:xfrm>
          <a:prstGeom prst="rect">
            <a:avLst/>
          </a:prstGeom>
          <a:noFill/>
          <a:ln w="127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9360480" y="1425185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1425185"/>
                <a:ext cx="558246" cy="3284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9360480" y="1848580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1848580"/>
                <a:ext cx="558246" cy="32840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9360480" y="2287880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2287880"/>
                <a:ext cx="558246" cy="3284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159071" y="1422544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1422544"/>
                <a:ext cx="558246" cy="32840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10159071" y="1845939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1845939"/>
                <a:ext cx="558246" cy="32840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0159071" y="2285239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2285239"/>
                <a:ext cx="558246" cy="32840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0968846" y="1419345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1419345"/>
                <a:ext cx="558246" cy="32840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0968846" y="1842740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1842740"/>
                <a:ext cx="558246" cy="32840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0968846" y="2282040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2282040"/>
                <a:ext cx="558246" cy="32840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8382002" y="1397240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2" y="1397240"/>
                <a:ext cx="575981" cy="32840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382003" y="1820634"/>
                <a:ext cx="575981" cy="330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3" y="1820634"/>
                <a:ext cx="575981" cy="33043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8382001" y="2254627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1" y="2254627"/>
                <a:ext cx="575981" cy="32840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/>
          <p:cNvCxnSpPr/>
          <p:nvPr/>
        </p:nvCxnSpPr>
        <p:spPr>
          <a:xfrm>
            <a:off x="9007061" y="1555600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9007060" y="1978995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9007059" y="2420632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9284142" y="920121"/>
            <a:ext cx="2346514" cy="250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Product(→),   Sum(↑)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9284142" y="2844436"/>
            <a:ext cx="2346513" cy="2357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Softmax</a:t>
            </a:r>
            <a:r>
              <a:rPr lang="en-US" sz="1400" dirty="0">
                <a:solidFill>
                  <a:schemeClr val="tx1"/>
                </a:solidFill>
              </a:rPr>
              <a:t>(↑)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/>
          <p:cNvCxnSpPr>
            <a:stCxn id="70" idx="0"/>
            <a:endCxn id="106" idx="2"/>
          </p:cNvCxnSpPr>
          <p:nvPr/>
        </p:nvCxnSpPr>
        <p:spPr>
          <a:xfrm flipH="1" flipV="1">
            <a:off x="10457399" y="3080228"/>
            <a:ext cx="1" cy="146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6" idx="0"/>
            <a:endCxn id="83" idx="2"/>
          </p:cNvCxnSpPr>
          <p:nvPr/>
        </p:nvCxnSpPr>
        <p:spPr>
          <a:xfrm flipV="1">
            <a:off x="10457399" y="2670250"/>
            <a:ext cx="1" cy="174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83" idx="0"/>
            <a:endCxn id="105" idx="2"/>
          </p:cNvCxnSpPr>
          <p:nvPr/>
        </p:nvCxnSpPr>
        <p:spPr>
          <a:xfrm flipH="1" flipV="1">
            <a:off x="10457399" y="1171045"/>
            <a:ext cx="1" cy="1791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9416721" y="381000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21" y="381000"/>
                <a:ext cx="440971" cy="39522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10236912" y="386206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912" y="386206"/>
                <a:ext cx="440971" cy="39522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027483" y="382833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483" y="382833"/>
                <a:ext cx="440971" cy="39522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/>
          <p:cNvCxnSpPr>
            <a:endCxn id="121" idx="2"/>
          </p:cNvCxnSpPr>
          <p:nvPr/>
        </p:nvCxnSpPr>
        <p:spPr>
          <a:xfrm flipV="1">
            <a:off x="9637207" y="776223"/>
            <a:ext cx="0" cy="146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5" idx="0"/>
            <a:endCxn id="122" idx="2"/>
          </p:cNvCxnSpPr>
          <p:nvPr/>
        </p:nvCxnSpPr>
        <p:spPr>
          <a:xfrm flipH="1" flipV="1">
            <a:off x="10457398" y="781429"/>
            <a:ext cx="1" cy="1386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endCxn id="123" idx="2"/>
          </p:cNvCxnSpPr>
          <p:nvPr/>
        </p:nvCxnSpPr>
        <p:spPr>
          <a:xfrm flipV="1">
            <a:off x="11247969" y="778056"/>
            <a:ext cx="0" cy="149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>
            <a:stCxn id="146" idx="2"/>
            <a:endCxn id="98" idx="1"/>
          </p:cNvCxnSpPr>
          <p:nvPr/>
        </p:nvCxnSpPr>
        <p:spPr>
          <a:xfrm rot="5400000" flipH="1">
            <a:off x="7810297" y="2133146"/>
            <a:ext cx="4120994" cy="2977584"/>
          </a:xfrm>
          <a:prstGeom prst="bentConnector4">
            <a:avLst>
              <a:gd name="adj1" fmla="val -16481"/>
              <a:gd name="adj2" fmla="val 124367"/>
            </a:avLst>
          </a:prstGeom>
          <a:ln w="25400">
            <a:solidFill>
              <a:srgbClr val="BC4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/>
          <p:cNvCxnSpPr>
            <a:stCxn id="143" idx="2"/>
            <a:endCxn id="99" idx="1"/>
          </p:cNvCxnSpPr>
          <p:nvPr/>
        </p:nvCxnSpPr>
        <p:spPr>
          <a:xfrm rot="5400000" flipH="1">
            <a:off x="7629179" y="2738678"/>
            <a:ext cx="3696581" cy="2190934"/>
          </a:xfrm>
          <a:prstGeom prst="bentConnector4">
            <a:avLst>
              <a:gd name="adj1" fmla="val -15146"/>
              <a:gd name="adj2" fmla="val 126764"/>
            </a:avLst>
          </a:prstGeom>
          <a:ln w="25400">
            <a:solidFill>
              <a:srgbClr val="BC4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/>
          <p:cNvCxnSpPr>
            <a:stCxn id="142" idx="2"/>
            <a:endCxn id="100" idx="1"/>
          </p:cNvCxnSpPr>
          <p:nvPr/>
        </p:nvCxnSpPr>
        <p:spPr>
          <a:xfrm rot="5400000" flipH="1">
            <a:off x="7431136" y="3369693"/>
            <a:ext cx="3263607" cy="1361878"/>
          </a:xfrm>
          <a:prstGeom prst="bentConnector4">
            <a:avLst>
              <a:gd name="adj1" fmla="val -13705"/>
              <a:gd name="adj2" fmla="val 134301"/>
            </a:avLst>
          </a:prstGeom>
          <a:ln w="25400">
            <a:solidFill>
              <a:srgbClr val="BC4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419118" y="5290482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18" y="5290482"/>
                <a:ext cx="440971" cy="39522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230634" y="5290482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634" y="5290482"/>
                <a:ext cx="440971" cy="39522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031061" y="5290482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061" y="5290482"/>
                <a:ext cx="440971" cy="39522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9D61865A-42B8-134E-86C1-B947DAD8FF0A}"/>
              </a:ext>
            </a:extLst>
          </p:cNvPr>
          <p:cNvSpPr txBox="1"/>
          <p:nvPr/>
        </p:nvSpPr>
        <p:spPr>
          <a:xfrm>
            <a:off x="50234" y="6488668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Adapted from </a:t>
            </a:r>
            <a:r>
              <a:rPr lang="en-US" sz="1600" dirty="0">
                <a:hlinkClick r:id="rId36"/>
              </a:rPr>
              <a:t>J. Johnson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124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5" grpId="0" uiExpand="1" build="p"/>
      <p:bldP spid="10" grpId="0" animBg="1"/>
      <p:bldP spid="11" grpId="0" animBg="1"/>
      <p:bldP spid="12" grpId="0" animBg="1"/>
      <p:bldP spid="36" grpId="0" animBg="1"/>
      <p:bldP spid="37" grpId="0" animBg="1"/>
      <p:bldP spid="38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8" grpId="0" animBg="1"/>
      <p:bldP spid="99" grpId="0" animBg="1"/>
      <p:bldP spid="100" grpId="0" animBg="1"/>
      <p:bldP spid="105" grpId="0" animBg="1"/>
      <p:bldP spid="106" grpId="0" animBg="1"/>
      <p:bldP spid="121" grpId="0" animBg="1"/>
      <p:bldP spid="122" grpId="0" animBg="1"/>
      <p:bldP spid="1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D55BD53-138E-0D48-86D5-860BC4AF728E}"/>
              </a:ext>
            </a:extLst>
          </p:cNvPr>
          <p:cNvSpPr/>
          <p:nvPr/>
        </p:nvSpPr>
        <p:spPr>
          <a:xfrm>
            <a:off x="7391400" y="687665"/>
            <a:ext cx="4800600" cy="22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9464064" y="5854565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9667008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496066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0256238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066601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1282715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284143" y="3561082"/>
            <a:ext cx="2346513" cy="1320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Masked self-attention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16ADD-E20A-8440-B30C-99A3EC11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6654308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decoder should not “look ahead” in the output sequence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19118" y="5070659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18" y="5070659"/>
                <a:ext cx="440971" cy="39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225836" y="5070656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836" y="5070656"/>
                <a:ext cx="440971" cy="39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031061" y="5067969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061" y="5067969"/>
                <a:ext cx="440971" cy="39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18" idx="0"/>
            <a:endCxn id="10" idx="2"/>
          </p:cNvCxnSpPr>
          <p:nvPr/>
        </p:nvCxnSpPr>
        <p:spPr>
          <a:xfrm flipV="1">
            <a:off x="9639604" y="5465882"/>
            <a:ext cx="0" cy="158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  <a:endCxn id="11" idx="2"/>
          </p:cNvCxnSpPr>
          <p:nvPr/>
        </p:nvCxnSpPr>
        <p:spPr>
          <a:xfrm flipH="1" flipV="1">
            <a:off x="10446322" y="5465879"/>
            <a:ext cx="4798" cy="158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  <a:endCxn id="12" idx="2"/>
          </p:cNvCxnSpPr>
          <p:nvPr/>
        </p:nvCxnSpPr>
        <p:spPr>
          <a:xfrm flipV="1">
            <a:off x="11251547" y="5463192"/>
            <a:ext cx="0" cy="161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84511" y="3636094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1" y="3636094"/>
                <a:ext cx="575981" cy="328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384512" y="4059488"/>
                <a:ext cx="575981" cy="330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2" y="4059488"/>
                <a:ext cx="575981" cy="330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384510" y="4493481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0" y="4493481"/>
                <a:ext cx="575981" cy="328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9360480" y="363609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3636093"/>
                <a:ext cx="558246" cy="3284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360480" y="405948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4059488"/>
                <a:ext cx="558246" cy="3284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360480" y="449878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4498788"/>
                <a:ext cx="558246" cy="3284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0159071" y="3633452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3633452"/>
                <a:ext cx="558246" cy="3284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0159071" y="4056847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4056847"/>
                <a:ext cx="558246" cy="3284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0159071" y="4496147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4496147"/>
                <a:ext cx="558246" cy="328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10968846" y="363025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3630253"/>
                <a:ext cx="558246" cy="3284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0968846" y="405364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4053648"/>
                <a:ext cx="558246" cy="3284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10968846" y="449294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4492948"/>
                <a:ext cx="558246" cy="328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 flipV="1">
            <a:off x="9637207" y="4898149"/>
            <a:ext cx="0" cy="158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10443925" y="4898146"/>
            <a:ext cx="4798" cy="158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11249150" y="4895459"/>
            <a:ext cx="0" cy="161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009570" y="3794454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9009569" y="4217849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9009568" y="4659486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284143" y="1684267"/>
            <a:ext cx="2346513" cy="1320076"/>
          </a:xfrm>
          <a:prstGeom prst="rect">
            <a:avLst/>
          </a:prstGeom>
          <a:noFill/>
          <a:ln w="127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9360480" y="175927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1759278"/>
                <a:ext cx="558246" cy="32840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9360480" y="218267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2182673"/>
                <a:ext cx="558246" cy="3284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9360480" y="262197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2621973"/>
                <a:ext cx="558246" cy="32840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159071" y="1756637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1756637"/>
                <a:ext cx="558246" cy="3284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10159071" y="2180032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2180032"/>
                <a:ext cx="558246" cy="32840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0159071" y="2619332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2619332"/>
                <a:ext cx="558246" cy="32840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0968846" y="175343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1753438"/>
                <a:ext cx="558246" cy="32840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0968846" y="217683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2176833"/>
                <a:ext cx="558246" cy="32840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0968846" y="261613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2616133"/>
                <a:ext cx="558246" cy="32840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8382002" y="1731333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2" y="1731333"/>
                <a:ext cx="575981" cy="32840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382003" y="2154727"/>
                <a:ext cx="575981" cy="330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3" y="2154727"/>
                <a:ext cx="575981" cy="3304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8382001" y="2588720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1" y="2588720"/>
                <a:ext cx="575981" cy="32840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/>
          <p:cNvCxnSpPr/>
          <p:nvPr/>
        </p:nvCxnSpPr>
        <p:spPr>
          <a:xfrm>
            <a:off x="9007061" y="1889693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9007060" y="2313088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9007059" y="2754725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9284142" y="1254214"/>
            <a:ext cx="2346514" cy="250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Product(→),   Sum(↑)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9284142" y="3178529"/>
            <a:ext cx="2346513" cy="2357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Softmax</a:t>
            </a:r>
            <a:r>
              <a:rPr lang="en-US" sz="1400" dirty="0">
                <a:solidFill>
                  <a:schemeClr val="tx1"/>
                </a:solidFill>
              </a:rPr>
              <a:t>(↑)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/>
          <p:cNvCxnSpPr>
            <a:stCxn id="70" idx="0"/>
            <a:endCxn id="106" idx="2"/>
          </p:cNvCxnSpPr>
          <p:nvPr/>
        </p:nvCxnSpPr>
        <p:spPr>
          <a:xfrm flipH="1" flipV="1">
            <a:off x="10457399" y="3414321"/>
            <a:ext cx="1" cy="146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6" idx="0"/>
            <a:endCxn id="83" idx="2"/>
          </p:cNvCxnSpPr>
          <p:nvPr/>
        </p:nvCxnSpPr>
        <p:spPr>
          <a:xfrm flipV="1">
            <a:off x="10457399" y="3004343"/>
            <a:ext cx="1" cy="174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83" idx="0"/>
            <a:endCxn id="105" idx="2"/>
          </p:cNvCxnSpPr>
          <p:nvPr/>
        </p:nvCxnSpPr>
        <p:spPr>
          <a:xfrm flipH="1" flipV="1">
            <a:off x="10457399" y="1505138"/>
            <a:ext cx="1" cy="1791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9416721" y="715093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21" y="715093"/>
                <a:ext cx="440971" cy="39522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10236912" y="720299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912" y="720299"/>
                <a:ext cx="440971" cy="39522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027483" y="716926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483" y="716926"/>
                <a:ext cx="440971" cy="39522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/>
          <p:cNvCxnSpPr>
            <a:endCxn id="121" idx="2"/>
          </p:cNvCxnSpPr>
          <p:nvPr/>
        </p:nvCxnSpPr>
        <p:spPr>
          <a:xfrm flipV="1">
            <a:off x="9637207" y="1110316"/>
            <a:ext cx="0" cy="146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5" idx="0"/>
            <a:endCxn id="122" idx="2"/>
          </p:cNvCxnSpPr>
          <p:nvPr/>
        </p:nvCxnSpPr>
        <p:spPr>
          <a:xfrm flipH="1" flipV="1">
            <a:off x="10457398" y="1115522"/>
            <a:ext cx="1" cy="1386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endCxn id="123" idx="2"/>
          </p:cNvCxnSpPr>
          <p:nvPr/>
        </p:nvCxnSpPr>
        <p:spPr>
          <a:xfrm flipV="1">
            <a:off x="11247969" y="1112149"/>
            <a:ext cx="0" cy="149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419118" y="5624575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18" y="5624575"/>
                <a:ext cx="440971" cy="39522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230634" y="5624575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634" y="5624575"/>
                <a:ext cx="440971" cy="39522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031061" y="5624575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061" y="5624575"/>
                <a:ext cx="440971" cy="39522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11656435-1732-2542-9E85-DD05A086938C}"/>
              </a:ext>
            </a:extLst>
          </p:cNvPr>
          <p:cNvSpPr txBox="1"/>
          <p:nvPr/>
        </p:nvSpPr>
        <p:spPr>
          <a:xfrm>
            <a:off x="9021500" y="6183868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&lt;START&gt;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87AC07-292C-D44F-8BF1-7CFB7BACD567}"/>
              </a:ext>
            </a:extLst>
          </p:cNvPr>
          <p:cNvSpPr txBox="1"/>
          <p:nvPr/>
        </p:nvSpPr>
        <p:spPr>
          <a:xfrm>
            <a:off x="10134600" y="618386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5589C9A-D31E-9047-964F-63CCD75A97A4}"/>
              </a:ext>
            </a:extLst>
          </p:cNvPr>
          <p:cNvSpPr txBox="1"/>
          <p:nvPr/>
        </p:nvSpPr>
        <p:spPr>
          <a:xfrm>
            <a:off x="11060712" y="61838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EC374C-2902-5344-B3CC-352702D55D20}"/>
              </a:ext>
            </a:extLst>
          </p:cNvPr>
          <p:cNvSpPr txBox="1"/>
          <p:nvPr/>
        </p:nvSpPr>
        <p:spPr>
          <a:xfrm>
            <a:off x="9296400" y="2286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FDA72B-9F6A-F746-BFEB-CEF385B73F0E}"/>
              </a:ext>
            </a:extLst>
          </p:cNvPr>
          <p:cNvSpPr txBox="1"/>
          <p:nvPr/>
        </p:nvSpPr>
        <p:spPr>
          <a:xfrm>
            <a:off x="10246505" y="2331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921C65-20DF-E647-91C3-0D9F28A16814}"/>
              </a:ext>
            </a:extLst>
          </p:cNvPr>
          <p:cNvSpPr txBox="1"/>
          <p:nvPr/>
        </p:nvSpPr>
        <p:spPr>
          <a:xfrm>
            <a:off x="11026582" y="23316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….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7E7BB-6D50-F442-ADCA-963767E983FF}"/>
              </a:ext>
            </a:extLst>
          </p:cNvPr>
          <p:cNvSpPr txBox="1"/>
          <p:nvPr/>
        </p:nvSpPr>
        <p:spPr>
          <a:xfrm>
            <a:off x="50234" y="6488668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Adapted from </a:t>
            </a:r>
            <a:r>
              <a:rPr lang="en-US" sz="1600" dirty="0">
                <a:hlinkClick r:id="rId35"/>
              </a:rPr>
              <a:t>J. Johnson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715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D55BD53-138E-0D48-86D5-860BC4AF728E}"/>
              </a:ext>
            </a:extLst>
          </p:cNvPr>
          <p:cNvSpPr/>
          <p:nvPr/>
        </p:nvSpPr>
        <p:spPr>
          <a:xfrm>
            <a:off x="7391400" y="687665"/>
            <a:ext cx="4800600" cy="22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9464064" y="5854565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9667008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496066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0256238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066601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1282715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284143" y="3561082"/>
            <a:ext cx="2346513" cy="1320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Masked self-attention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16ADD-E20A-8440-B30C-99A3EC11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6654308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decoder should not “look ahead” in the output sequence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19118" y="5070659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18" y="5070659"/>
                <a:ext cx="440971" cy="39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225836" y="5070656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836" y="5070656"/>
                <a:ext cx="440971" cy="39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031061" y="5067969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061" y="5067969"/>
                <a:ext cx="440971" cy="39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18" idx="0"/>
            <a:endCxn id="10" idx="2"/>
          </p:cNvCxnSpPr>
          <p:nvPr/>
        </p:nvCxnSpPr>
        <p:spPr>
          <a:xfrm flipV="1">
            <a:off x="9639604" y="5465882"/>
            <a:ext cx="0" cy="158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  <a:endCxn id="11" idx="2"/>
          </p:cNvCxnSpPr>
          <p:nvPr/>
        </p:nvCxnSpPr>
        <p:spPr>
          <a:xfrm flipH="1" flipV="1">
            <a:off x="10446322" y="5465879"/>
            <a:ext cx="4798" cy="158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  <a:endCxn id="12" idx="2"/>
          </p:cNvCxnSpPr>
          <p:nvPr/>
        </p:nvCxnSpPr>
        <p:spPr>
          <a:xfrm flipV="1">
            <a:off x="11251547" y="5463192"/>
            <a:ext cx="0" cy="161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84511" y="3636094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1" y="3636094"/>
                <a:ext cx="575981" cy="328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384512" y="4059488"/>
                <a:ext cx="575981" cy="330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2" y="4059488"/>
                <a:ext cx="575981" cy="330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384510" y="4493481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0" y="4493481"/>
                <a:ext cx="575981" cy="328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Elbow Connector 38"/>
          <p:cNvCxnSpPr>
            <a:stCxn id="145" idx="2"/>
            <a:endCxn id="36" idx="1"/>
          </p:cNvCxnSpPr>
          <p:nvPr/>
        </p:nvCxnSpPr>
        <p:spPr>
          <a:xfrm rot="5400000" flipH="1">
            <a:off x="8655875" y="3528932"/>
            <a:ext cx="2216233" cy="2758961"/>
          </a:xfrm>
          <a:prstGeom prst="bentConnector4">
            <a:avLst>
              <a:gd name="adj1" fmla="val -15398"/>
              <a:gd name="adj2" fmla="val 111888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44" idx="2"/>
            <a:endCxn id="37" idx="1"/>
          </p:cNvCxnSpPr>
          <p:nvPr/>
        </p:nvCxnSpPr>
        <p:spPr>
          <a:xfrm rot="5400000" flipH="1">
            <a:off x="8462901" y="4146320"/>
            <a:ext cx="1791820" cy="1948597"/>
          </a:xfrm>
          <a:prstGeom prst="bentConnector4">
            <a:avLst>
              <a:gd name="adj1" fmla="val -13498"/>
              <a:gd name="adj2" fmla="val 111732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41" idx="2"/>
            <a:endCxn id="38" idx="1"/>
          </p:cNvCxnSpPr>
          <p:nvPr/>
        </p:nvCxnSpPr>
        <p:spPr>
          <a:xfrm rot="5400000" flipH="1">
            <a:off x="8281664" y="4760529"/>
            <a:ext cx="1362117" cy="1156425"/>
          </a:xfrm>
          <a:prstGeom prst="bentConnector4">
            <a:avLst>
              <a:gd name="adj1" fmla="val -10459"/>
              <a:gd name="adj2" fmla="val 111746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9360480" y="363609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3636093"/>
                <a:ext cx="558246" cy="3284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360480" y="405948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4059488"/>
                <a:ext cx="558246" cy="3284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360480" y="449878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4498788"/>
                <a:ext cx="558246" cy="3284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0159071" y="3633452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3633452"/>
                <a:ext cx="558246" cy="3284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0159071" y="4056847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4056847"/>
                <a:ext cx="558246" cy="3284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0159071" y="4496147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4496147"/>
                <a:ext cx="558246" cy="328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10968846" y="363025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3630253"/>
                <a:ext cx="558246" cy="3284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0968846" y="405364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4053648"/>
                <a:ext cx="558246" cy="3284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10968846" y="449294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4492948"/>
                <a:ext cx="558246" cy="328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 flipV="1">
            <a:off x="9637207" y="4898149"/>
            <a:ext cx="0" cy="158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10443925" y="4898146"/>
            <a:ext cx="4798" cy="158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11249150" y="4895459"/>
            <a:ext cx="0" cy="161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009570" y="3794454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9009569" y="4217849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9009568" y="4659486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284143" y="1684267"/>
            <a:ext cx="2346513" cy="1320076"/>
          </a:xfrm>
          <a:prstGeom prst="rect">
            <a:avLst/>
          </a:prstGeom>
          <a:noFill/>
          <a:ln w="127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9360480" y="175927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1759278"/>
                <a:ext cx="558246" cy="32840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9360480" y="218267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2182673"/>
                <a:ext cx="558246" cy="3284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9360480" y="262197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2621973"/>
                <a:ext cx="558246" cy="32840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159071" y="1756637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1756637"/>
                <a:ext cx="558246" cy="3284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10159071" y="2180032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2180032"/>
                <a:ext cx="558246" cy="32840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0159071" y="2619332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2619332"/>
                <a:ext cx="558246" cy="32840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0968846" y="175343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1753438"/>
                <a:ext cx="558246" cy="32840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0968846" y="217683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2176833"/>
                <a:ext cx="558246" cy="32840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0968846" y="261613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2616133"/>
                <a:ext cx="558246" cy="32840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8382002" y="1731333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2" y="1731333"/>
                <a:ext cx="575981" cy="32840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382003" y="2154727"/>
                <a:ext cx="575981" cy="330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3" y="2154727"/>
                <a:ext cx="575981" cy="3304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8382001" y="2588720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1" y="2588720"/>
                <a:ext cx="575981" cy="32840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/>
          <p:cNvCxnSpPr/>
          <p:nvPr/>
        </p:nvCxnSpPr>
        <p:spPr>
          <a:xfrm>
            <a:off x="9007061" y="1889693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9007060" y="2313088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9007059" y="2754725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9284142" y="1254214"/>
            <a:ext cx="2346514" cy="250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Product(→),   Sum(↑)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9284142" y="3178529"/>
            <a:ext cx="2346513" cy="2357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Softmax</a:t>
            </a:r>
            <a:r>
              <a:rPr lang="en-US" sz="1400" dirty="0">
                <a:solidFill>
                  <a:schemeClr val="tx1"/>
                </a:solidFill>
              </a:rPr>
              <a:t>(↑)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/>
          <p:cNvCxnSpPr>
            <a:stCxn id="70" idx="0"/>
            <a:endCxn id="106" idx="2"/>
          </p:cNvCxnSpPr>
          <p:nvPr/>
        </p:nvCxnSpPr>
        <p:spPr>
          <a:xfrm flipH="1" flipV="1">
            <a:off x="10457399" y="3414321"/>
            <a:ext cx="1" cy="146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6" idx="0"/>
            <a:endCxn id="83" idx="2"/>
          </p:cNvCxnSpPr>
          <p:nvPr/>
        </p:nvCxnSpPr>
        <p:spPr>
          <a:xfrm flipV="1">
            <a:off x="10457399" y="3004343"/>
            <a:ext cx="1" cy="174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83" idx="0"/>
            <a:endCxn id="105" idx="2"/>
          </p:cNvCxnSpPr>
          <p:nvPr/>
        </p:nvCxnSpPr>
        <p:spPr>
          <a:xfrm flipH="1" flipV="1">
            <a:off x="10457399" y="1505138"/>
            <a:ext cx="1" cy="1791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9416721" y="715093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21" y="715093"/>
                <a:ext cx="440971" cy="39522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10236912" y="720299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912" y="720299"/>
                <a:ext cx="440971" cy="39522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027483" y="716926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483" y="716926"/>
                <a:ext cx="440971" cy="39522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/>
          <p:cNvCxnSpPr>
            <a:endCxn id="121" idx="2"/>
          </p:cNvCxnSpPr>
          <p:nvPr/>
        </p:nvCxnSpPr>
        <p:spPr>
          <a:xfrm flipV="1">
            <a:off x="9637207" y="1110316"/>
            <a:ext cx="0" cy="146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5" idx="0"/>
            <a:endCxn id="122" idx="2"/>
          </p:cNvCxnSpPr>
          <p:nvPr/>
        </p:nvCxnSpPr>
        <p:spPr>
          <a:xfrm flipH="1" flipV="1">
            <a:off x="10457398" y="1115522"/>
            <a:ext cx="1" cy="1386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endCxn id="123" idx="2"/>
          </p:cNvCxnSpPr>
          <p:nvPr/>
        </p:nvCxnSpPr>
        <p:spPr>
          <a:xfrm flipV="1">
            <a:off x="11247969" y="1112149"/>
            <a:ext cx="0" cy="149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>
            <a:stCxn id="146" idx="2"/>
            <a:endCxn id="98" idx="1"/>
          </p:cNvCxnSpPr>
          <p:nvPr/>
        </p:nvCxnSpPr>
        <p:spPr>
          <a:xfrm rot="5400000" flipH="1">
            <a:off x="7810297" y="2467239"/>
            <a:ext cx="4120994" cy="2977584"/>
          </a:xfrm>
          <a:prstGeom prst="bentConnector4">
            <a:avLst>
              <a:gd name="adj1" fmla="val -16481"/>
              <a:gd name="adj2" fmla="val 124367"/>
            </a:avLst>
          </a:prstGeom>
          <a:ln w="25400">
            <a:solidFill>
              <a:srgbClr val="BC4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/>
          <p:cNvCxnSpPr>
            <a:stCxn id="143" idx="2"/>
            <a:endCxn id="99" idx="1"/>
          </p:cNvCxnSpPr>
          <p:nvPr/>
        </p:nvCxnSpPr>
        <p:spPr>
          <a:xfrm rot="5400000" flipH="1">
            <a:off x="7629179" y="3072771"/>
            <a:ext cx="3696581" cy="2190934"/>
          </a:xfrm>
          <a:prstGeom prst="bentConnector4">
            <a:avLst>
              <a:gd name="adj1" fmla="val -15146"/>
              <a:gd name="adj2" fmla="val 126764"/>
            </a:avLst>
          </a:prstGeom>
          <a:ln w="25400">
            <a:solidFill>
              <a:srgbClr val="BC4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/>
          <p:cNvCxnSpPr>
            <a:stCxn id="142" idx="2"/>
            <a:endCxn id="100" idx="1"/>
          </p:cNvCxnSpPr>
          <p:nvPr/>
        </p:nvCxnSpPr>
        <p:spPr>
          <a:xfrm rot="5400000" flipH="1">
            <a:off x="7431136" y="3703786"/>
            <a:ext cx="3263607" cy="1361878"/>
          </a:xfrm>
          <a:prstGeom prst="bentConnector4">
            <a:avLst>
              <a:gd name="adj1" fmla="val -13705"/>
              <a:gd name="adj2" fmla="val 134301"/>
            </a:avLst>
          </a:prstGeom>
          <a:ln w="25400">
            <a:solidFill>
              <a:srgbClr val="BC4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419118" y="5624575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18" y="5624575"/>
                <a:ext cx="440971" cy="39522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230634" y="5624575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634" y="5624575"/>
                <a:ext cx="440971" cy="39522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031061" y="5624575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061" y="5624575"/>
                <a:ext cx="440971" cy="39522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5F7382F-AC63-AD40-AB7F-2AEF5D7C0247}"/>
              </a:ext>
            </a:extLst>
          </p:cNvPr>
          <p:cNvSpPr txBox="1"/>
          <p:nvPr/>
        </p:nvSpPr>
        <p:spPr>
          <a:xfrm>
            <a:off x="50234" y="6488668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Adapted from </a:t>
            </a:r>
            <a:r>
              <a:rPr lang="en-US" sz="1600" dirty="0">
                <a:hlinkClick r:id="rId35"/>
              </a:rPr>
              <a:t>J. Johnson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443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89FC0AB-1865-4446-984C-5984E43B9FDA}"/>
              </a:ext>
            </a:extLst>
          </p:cNvPr>
          <p:cNvSpPr/>
          <p:nvPr/>
        </p:nvSpPr>
        <p:spPr>
          <a:xfrm>
            <a:off x="7391400" y="685800"/>
            <a:ext cx="4800600" cy="22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9464064" y="5854565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9667008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496066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0256238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066601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1282715" y="5851294"/>
            <a:ext cx="153741" cy="165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284143" y="3561082"/>
            <a:ext cx="2346513" cy="1320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Masked self-attention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8EE0C-0E68-114F-BA43-B2A1B9AD0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914400"/>
            <a:ext cx="6589339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decoder should not “look ahead” in the output 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19118" y="5070659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18" y="5070659"/>
                <a:ext cx="440971" cy="39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225836" y="5070656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836" y="5070656"/>
                <a:ext cx="440971" cy="39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031061" y="5067969"/>
                <a:ext cx="440971" cy="395223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061" y="5067969"/>
                <a:ext cx="440971" cy="39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18" idx="0"/>
            <a:endCxn id="10" idx="2"/>
          </p:cNvCxnSpPr>
          <p:nvPr/>
        </p:nvCxnSpPr>
        <p:spPr>
          <a:xfrm flipV="1">
            <a:off x="9639604" y="5465882"/>
            <a:ext cx="0" cy="158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  <a:endCxn id="11" idx="2"/>
          </p:cNvCxnSpPr>
          <p:nvPr/>
        </p:nvCxnSpPr>
        <p:spPr>
          <a:xfrm flipH="1" flipV="1">
            <a:off x="10446322" y="5465879"/>
            <a:ext cx="4798" cy="158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  <a:endCxn id="12" idx="2"/>
          </p:cNvCxnSpPr>
          <p:nvPr/>
        </p:nvCxnSpPr>
        <p:spPr>
          <a:xfrm flipV="1">
            <a:off x="11251547" y="5463192"/>
            <a:ext cx="0" cy="161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84511" y="3636094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1" y="3636094"/>
                <a:ext cx="575981" cy="328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384512" y="4059488"/>
                <a:ext cx="575981" cy="330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2" y="4059488"/>
                <a:ext cx="575981" cy="330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384510" y="4493481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10" y="4493481"/>
                <a:ext cx="575981" cy="328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Elbow Connector 38"/>
          <p:cNvCxnSpPr>
            <a:stCxn id="145" idx="2"/>
            <a:endCxn id="36" idx="1"/>
          </p:cNvCxnSpPr>
          <p:nvPr/>
        </p:nvCxnSpPr>
        <p:spPr>
          <a:xfrm rot="5400000" flipH="1">
            <a:off x="8655875" y="3528932"/>
            <a:ext cx="2216233" cy="2758961"/>
          </a:xfrm>
          <a:prstGeom prst="bentConnector4">
            <a:avLst>
              <a:gd name="adj1" fmla="val -15398"/>
              <a:gd name="adj2" fmla="val 111888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44" idx="2"/>
            <a:endCxn id="37" idx="1"/>
          </p:cNvCxnSpPr>
          <p:nvPr/>
        </p:nvCxnSpPr>
        <p:spPr>
          <a:xfrm rot="5400000" flipH="1">
            <a:off x="8462901" y="4146320"/>
            <a:ext cx="1791820" cy="1948597"/>
          </a:xfrm>
          <a:prstGeom prst="bentConnector4">
            <a:avLst>
              <a:gd name="adj1" fmla="val -13498"/>
              <a:gd name="adj2" fmla="val 111732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41" idx="2"/>
            <a:endCxn id="38" idx="1"/>
          </p:cNvCxnSpPr>
          <p:nvPr/>
        </p:nvCxnSpPr>
        <p:spPr>
          <a:xfrm rot="5400000" flipH="1">
            <a:off x="8281664" y="4760529"/>
            <a:ext cx="1362117" cy="1156425"/>
          </a:xfrm>
          <a:prstGeom prst="bentConnector4">
            <a:avLst>
              <a:gd name="adj1" fmla="val -10459"/>
              <a:gd name="adj2" fmla="val 111746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9360480" y="363609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3636093"/>
                <a:ext cx="558246" cy="3284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360480" y="405948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4059488"/>
                <a:ext cx="558246" cy="3284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360480" y="449878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4498788"/>
                <a:ext cx="558246" cy="3284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0159071" y="3633452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3633452"/>
                <a:ext cx="558246" cy="3284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0159071" y="4056847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4056847"/>
                <a:ext cx="558246" cy="3284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0159071" y="4496147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4496147"/>
                <a:ext cx="558246" cy="328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10968846" y="363025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3630253"/>
                <a:ext cx="558246" cy="3284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0968846" y="405364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4053648"/>
                <a:ext cx="558246" cy="3284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10968846" y="449294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4492948"/>
                <a:ext cx="558246" cy="328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 flipV="1">
            <a:off x="9637207" y="4898149"/>
            <a:ext cx="0" cy="158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10443925" y="4898146"/>
            <a:ext cx="4798" cy="158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11249150" y="4895459"/>
            <a:ext cx="0" cy="161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009570" y="3794454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9009569" y="4217849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9009568" y="4659486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284143" y="1684267"/>
            <a:ext cx="2346513" cy="1320076"/>
          </a:xfrm>
          <a:prstGeom prst="rect">
            <a:avLst/>
          </a:prstGeom>
          <a:noFill/>
          <a:ln w="127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9360480" y="175927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1759278"/>
                <a:ext cx="558246" cy="32840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9360480" y="218267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2182673"/>
                <a:ext cx="558246" cy="3284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9360480" y="262197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80" y="2621973"/>
                <a:ext cx="558246" cy="32840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159071" y="1756637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1756637"/>
                <a:ext cx="558246" cy="3284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10159071" y="2180032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2180032"/>
                <a:ext cx="558246" cy="32840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0159071" y="2619332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071" y="2619332"/>
                <a:ext cx="558246" cy="32840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0968846" y="1753438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1753438"/>
                <a:ext cx="558246" cy="32840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0968846" y="217683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2176833"/>
                <a:ext cx="558246" cy="32840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0968846" y="2616133"/>
                <a:ext cx="558246" cy="32840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6" y="2616133"/>
                <a:ext cx="558246" cy="32840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8382002" y="1731333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2" y="1731333"/>
                <a:ext cx="575981" cy="32840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382003" y="2154727"/>
                <a:ext cx="575981" cy="330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3" y="2154727"/>
                <a:ext cx="575981" cy="3304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8382001" y="2588720"/>
                <a:ext cx="575981" cy="3284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BC4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1" y="2588720"/>
                <a:ext cx="575981" cy="32840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BC44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/>
          <p:cNvCxnSpPr/>
          <p:nvPr/>
        </p:nvCxnSpPr>
        <p:spPr>
          <a:xfrm>
            <a:off x="9007061" y="1889693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9007060" y="2313088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9007059" y="2754725"/>
            <a:ext cx="220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9284142" y="1254214"/>
            <a:ext cx="2346514" cy="250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Product(→),   Sum(↑)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9284142" y="3178529"/>
            <a:ext cx="2346513" cy="2357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Softmax</a:t>
            </a:r>
            <a:r>
              <a:rPr lang="en-US" sz="1400" dirty="0">
                <a:solidFill>
                  <a:schemeClr val="tx1"/>
                </a:solidFill>
              </a:rPr>
              <a:t>(↑)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/>
          <p:cNvCxnSpPr>
            <a:stCxn id="70" idx="0"/>
            <a:endCxn id="106" idx="2"/>
          </p:cNvCxnSpPr>
          <p:nvPr/>
        </p:nvCxnSpPr>
        <p:spPr>
          <a:xfrm flipH="1" flipV="1">
            <a:off x="10457399" y="3414321"/>
            <a:ext cx="1" cy="146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6" idx="0"/>
            <a:endCxn id="83" idx="2"/>
          </p:cNvCxnSpPr>
          <p:nvPr/>
        </p:nvCxnSpPr>
        <p:spPr>
          <a:xfrm flipV="1">
            <a:off x="10457399" y="3004343"/>
            <a:ext cx="1" cy="174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83" idx="0"/>
            <a:endCxn id="105" idx="2"/>
          </p:cNvCxnSpPr>
          <p:nvPr/>
        </p:nvCxnSpPr>
        <p:spPr>
          <a:xfrm flipH="1" flipV="1">
            <a:off x="10457399" y="1505138"/>
            <a:ext cx="1" cy="1791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9416721" y="715093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721" y="715093"/>
                <a:ext cx="440971" cy="39522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10236912" y="720299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912" y="720299"/>
                <a:ext cx="440971" cy="39522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027483" y="716926"/>
                <a:ext cx="440971" cy="3952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483" y="716926"/>
                <a:ext cx="440971" cy="39522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/>
          <p:cNvCxnSpPr>
            <a:endCxn id="121" idx="2"/>
          </p:cNvCxnSpPr>
          <p:nvPr/>
        </p:nvCxnSpPr>
        <p:spPr>
          <a:xfrm flipV="1">
            <a:off x="9637207" y="1110316"/>
            <a:ext cx="0" cy="146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5" idx="0"/>
            <a:endCxn id="122" idx="2"/>
          </p:cNvCxnSpPr>
          <p:nvPr/>
        </p:nvCxnSpPr>
        <p:spPr>
          <a:xfrm flipH="1" flipV="1">
            <a:off x="10457398" y="1115522"/>
            <a:ext cx="1" cy="1386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endCxn id="123" idx="2"/>
          </p:cNvCxnSpPr>
          <p:nvPr/>
        </p:nvCxnSpPr>
        <p:spPr>
          <a:xfrm flipV="1">
            <a:off x="11247969" y="1112149"/>
            <a:ext cx="0" cy="149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>
            <a:stCxn id="146" idx="2"/>
            <a:endCxn id="98" idx="1"/>
          </p:cNvCxnSpPr>
          <p:nvPr/>
        </p:nvCxnSpPr>
        <p:spPr>
          <a:xfrm rot="5400000" flipH="1">
            <a:off x="7810297" y="2467239"/>
            <a:ext cx="4120994" cy="2977584"/>
          </a:xfrm>
          <a:prstGeom prst="bentConnector4">
            <a:avLst>
              <a:gd name="adj1" fmla="val -16481"/>
              <a:gd name="adj2" fmla="val 124367"/>
            </a:avLst>
          </a:prstGeom>
          <a:ln w="25400">
            <a:solidFill>
              <a:srgbClr val="BC4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/>
          <p:cNvCxnSpPr>
            <a:stCxn id="143" idx="2"/>
            <a:endCxn id="99" idx="1"/>
          </p:cNvCxnSpPr>
          <p:nvPr/>
        </p:nvCxnSpPr>
        <p:spPr>
          <a:xfrm rot="5400000" flipH="1">
            <a:off x="7629179" y="3072771"/>
            <a:ext cx="3696581" cy="2190934"/>
          </a:xfrm>
          <a:prstGeom prst="bentConnector4">
            <a:avLst>
              <a:gd name="adj1" fmla="val -15146"/>
              <a:gd name="adj2" fmla="val 126764"/>
            </a:avLst>
          </a:prstGeom>
          <a:ln w="25400">
            <a:solidFill>
              <a:srgbClr val="BC4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/>
          <p:cNvCxnSpPr>
            <a:stCxn id="142" idx="2"/>
            <a:endCxn id="100" idx="1"/>
          </p:cNvCxnSpPr>
          <p:nvPr/>
        </p:nvCxnSpPr>
        <p:spPr>
          <a:xfrm rot="5400000" flipH="1">
            <a:off x="7431136" y="3703786"/>
            <a:ext cx="3263607" cy="1361878"/>
          </a:xfrm>
          <a:prstGeom prst="bentConnector4">
            <a:avLst>
              <a:gd name="adj1" fmla="val -13705"/>
              <a:gd name="adj2" fmla="val 134301"/>
            </a:avLst>
          </a:prstGeom>
          <a:ln w="25400">
            <a:solidFill>
              <a:srgbClr val="BC4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419118" y="5624575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18" y="5624575"/>
                <a:ext cx="440971" cy="39522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230634" y="5624575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634" y="5624575"/>
                <a:ext cx="440971" cy="39522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031061" y="5624575"/>
                <a:ext cx="440971" cy="39522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061" y="5624575"/>
                <a:ext cx="440971" cy="39522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C873E1D-104A-5C42-A29B-41A11B5D53FD}"/>
              </a:ext>
            </a:extLst>
          </p:cNvPr>
          <p:cNvSpPr txBox="1"/>
          <p:nvPr/>
        </p:nvSpPr>
        <p:spPr>
          <a:xfrm>
            <a:off x="50234" y="6488668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Adapted from </a:t>
            </a:r>
            <a:r>
              <a:rPr lang="en-US" sz="1600" dirty="0">
                <a:hlinkClick r:id="rId35"/>
              </a:rPr>
              <a:t>J. Johnson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34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93B-F8FA-144D-8E51-068471FFA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 dirty="0"/>
              <a:t>Attention mechanisms: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D435-F0CB-9A4F-882F-C91B08B64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191000"/>
            <a:ext cx="10363200" cy="2667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Encoder self-attention: </a:t>
            </a:r>
            <a:r>
              <a:rPr lang="en-US" sz="2400" dirty="0"/>
              <a:t>queries, keys, and values come from previous layer of encoder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Decoder self-attention:</a:t>
            </a:r>
            <a:r>
              <a:rPr lang="en-US" sz="2400" dirty="0"/>
              <a:t> values corresponding to future decoder outputs are masked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Encoder-decoder attention:</a:t>
            </a:r>
            <a:r>
              <a:rPr lang="en-US" sz="2400" dirty="0"/>
              <a:t> queries come from previous decoder layer, keys and values come from output of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AB98C-20F5-BF47-9DDE-4C5135DB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66800"/>
            <a:ext cx="8744155" cy="2775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B12C7-F1D0-F049-AF63-5CD2F4BF09DA}"/>
              </a:ext>
            </a:extLst>
          </p:cNvPr>
          <p:cNvSpPr txBox="1"/>
          <p:nvPr/>
        </p:nvSpPr>
        <p:spPr>
          <a:xfrm>
            <a:off x="152400" y="245452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 transformer blocks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130A-D2B0-3744-8D34-CCF79BA54538}"/>
              </a:ext>
            </a:extLst>
          </p:cNvPr>
          <p:cNvSpPr txBox="1"/>
          <p:nvPr/>
        </p:nvSpPr>
        <p:spPr>
          <a:xfrm>
            <a:off x="10439400" y="245452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transformer blocks</a:t>
            </a:r>
          </a:p>
        </p:txBody>
      </p:sp>
    </p:spTree>
    <p:extLst>
      <p:ext uri="{BB962C8B-B14F-4D97-AF65-F5344CB8AC3E}">
        <p14:creationId xmlns:p14="http://schemas.microsoft.com/office/powerpoint/2010/main" val="144114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2407-A9B6-1B4A-AD1F-E4518066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mechanisms: Illustration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C501A-9F38-8444-A2DF-A2EE9076A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92" y="914400"/>
            <a:ext cx="5945215" cy="5257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08F7F8-3B2A-A647-AAFA-A717CE0E0906}"/>
              </a:ext>
            </a:extLst>
          </p:cNvPr>
          <p:cNvSpPr/>
          <p:nvPr/>
        </p:nvSpPr>
        <p:spPr>
          <a:xfrm>
            <a:off x="457200" y="6248400"/>
            <a:ext cx="1097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ai.googleblog.com</a:t>
            </a:r>
            <a:r>
              <a:rPr lang="en-US" dirty="0">
                <a:hlinkClick r:id="rId3"/>
              </a:rPr>
              <a:t>/2017/08/transformer-novel-neural-</a:t>
            </a:r>
            <a:r>
              <a:rPr lang="en-US" dirty="0" err="1">
                <a:hlinkClick r:id="rId3"/>
              </a:rPr>
              <a:t>network.html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2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AF0A-66E7-8649-B425-22DF39E9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architecture: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88B17-C780-F449-95FE-EDBCE30FF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4515"/>
            <a:ext cx="4267200" cy="58868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D59730-580C-C84E-B15A-0055E84C270B}"/>
              </a:ext>
            </a:extLst>
          </p:cNvPr>
          <p:cNvSpPr/>
          <p:nvPr/>
        </p:nvSpPr>
        <p:spPr>
          <a:xfrm>
            <a:off x="3962400" y="6318051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A. Vaswani et al., </a:t>
            </a:r>
            <a:r>
              <a:rPr lang="en-US" sz="1800" dirty="0">
                <a:hlinkClick r:id="rId3"/>
              </a:rPr>
              <a:t>Attention is all you need</a:t>
            </a:r>
            <a:r>
              <a:rPr lang="en-US" sz="1800" dirty="0"/>
              <a:t>, </a:t>
            </a:r>
            <a:r>
              <a:rPr lang="en-US" sz="1800" dirty="0" err="1"/>
              <a:t>NeurIPS</a:t>
            </a:r>
            <a:r>
              <a:rPr lang="en-US" sz="1800" dirty="0"/>
              <a:t>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333B4-4564-954C-A66C-0D33A45878CE}"/>
              </a:ext>
            </a:extLst>
          </p:cNvPr>
          <p:cNvSpPr txBox="1"/>
          <p:nvPr/>
        </p:nvSpPr>
        <p:spPr>
          <a:xfrm>
            <a:off x="977285" y="274320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1A341-3A11-534F-A4CE-62AF4D8FB9CE}"/>
              </a:ext>
            </a:extLst>
          </p:cNvPr>
          <p:cNvSpPr txBox="1"/>
          <p:nvPr/>
        </p:nvSpPr>
        <p:spPr>
          <a:xfrm>
            <a:off x="4191000" y="182880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391012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93B-F8FA-144D-8E51-068471FF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ED435-F0CB-9A4F-882F-C91B08B640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6019800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attention models in parallel on top of different linearly projected versions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; concatenate and linearly project the results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Intuition: enables model to attend to different kinds of information at different positions (see </a:t>
                </a:r>
                <a:r>
                  <a:rPr lang="en-US" dirty="0">
                    <a:hlinkClick r:id="rId3"/>
                  </a:rPr>
                  <a:t>visualization tool</a:t>
                </a:r>
                <a:r>
                  <a:rPr lang="en-US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ED435-F0CB-9A4F-882F-C91B08B64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6019800" cy="5257800"/>
              </a:xfrm>
              <a:blipFill>
                <a:blip r:embed="rId4"/>
                <a:stretch>
                  <a:fillRect l="-1899" t="-1449" r="-2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0AB618-A715-DB4E-A03D-BC206D723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921" y="1200197"/>
            <a:ext cx="3856679" cy="49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blocks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AF649BCF-2B93-E44A-B4B0-817AEC4B5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150" y="1143000"/>
            <a:ext cx="5119650" cy="52578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06E89-6BAF-E04E-B0F3-BCDC7E7A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5410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Transformer</a:t>
            </a:r>
            <a:r>
              <a:rPr lang="en-US" dirty="0"/>
              <a:t> is a sequence of transformer blocks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Vaswani et al.: N=12 blocks, embedding dimension = 512, </a:t>
            </a:r>
            <a:br>
              <a:rPr lang="en-US" sz="2400" dirty="0"/>
            </a:br>
            <a:r>
              <a:rPr lang="en-US" sz="2400" dirty="0"/>
              <a:t>6 attention heads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Add &amp; Norm:</a:t>
            </a:r>
            <a:r>
              <a:rPr lang="en-US" sz="2400" dirty="0"/>
              <a:t> residual connection followed by </a:t>
            </a:r>
            <a:r>
              <a:rPr lang="en-US" sz="2400" dirty="0">
                <a:hlinkClick r:id="rId3"/>
              </a:rPr>
              <a:t>layer normalization</a:t>
            </a:r>
            <a:endParaRPr lang="en-US" sz="2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Feedforward:</a:t>
            </a:r>
            <a:r>
              <a:rPr lang="en-US" sz="2400" dirty="0"/>
              <a:t> two linear layers with </a:t>
            </a:r>
            <a:r>
              <a:rPr lang="en-US" sz="2400" dirty="0" err="1"/>
              <a:t>ReLUs</a:t>
            </a:r>
            <a:r>
              <a:rPr lang="en-US" sz="2400" dirty="0"/>
              <a:t> in between, applied independently to each vector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Attention is the only interaction between inputs!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2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block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82747" y="4314369"/>
            <a:ext cx="2626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vectors interact with each other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82747" y="3879963"/>
            <a:ext cx="277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Residual connection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387945" y="2406290"/>
            <a:ext cx="2659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MLP independently on each vector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5382747" y="1815871"/>
            <a:ext cx="277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Residual connection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78CB89-172B-E442-BBF5-C307F0C34F15}"/>
              </a:ext>
            </a:extLst>
          </p:cNvPr>
          <p:cNvSpPr txBox="1"/>
          <p:nvPr/>
        </p:nvSpPr>
        <p:spPr>
          <a:xfrm>
            <a:off x="794642" y="1584475"/>
            <a:ext cx="369364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Layer Normalization</a:t>
            </a:r>
            <a:r>
              <a:rPr lang="en-US" sz="2000" dirty="0"/>
              <a:t>:</a:t>
            </a:r>
          </a:p>
          <a:p>
            <a:r>
              <a:rPr lang="en-US" sz="2000" dirty="0"/>
              <a:t>Given h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mr-IN" sz="2000" dirty="0"/>
              <a:t>…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-25000" dirty="0" err="1"/>
              <a:t>N</a:t>
            </a:r>
            <a:r>
              <a:rPr lang="en-US" sz="2000" dirty="0"/>
              <a:t>     (Shape: D)</a:t>
            </a:r>
          </a:p>
          <a:p>
            <a:r>
              <a:rPr lang="en-US" sz="2000" dirty="0"/>
              <a:t>scale: 𝛾                  (Shape: D)</a:t>
            </a:r>
          </a:p>
          <a:p>
            <a:r>
              <a:rPr lang="en-US" sz="2000" dirty="0"/>
              <a:t>shift: 𝛽                   (Shape: D)</a:t>
            </a:r>
          </a:p>
          <a:p>
            <a:r>
              <a:rPr lang="en-US" sz="2000" dirty="0"/>
              <a:t>𝜇</a:t>
            </a:r>
            <a:r>
              <a:rPr lang="en-US" sz="2000" baseline="-25000" dirty="0" err="1"/>
              <a:t>i</a:t>
            </a:r>
            <a:r>
              <a:rPr lang="en-US" sz="2000" dirty="0"/>
              <a:t> = (∑</a:t>
            </a:r>
            <a:r>
              <a:rPr lang="en-US" sz="2000" baseline="-25000" dirty="0"/>
              <a:t>j</a:t>
            </a:r>
            <a:r>
              <a:rPr lang="en-US" sz="2000" dirty="0"/>
              <a:t> </a:t>
            </a:r>
            <a:r>
              <a:rPr lang="en-US" sz="2000" dirty="0" err="1"/>
              <a:t>h</a:t>
            </a:r>
            <a:r>
              <a:rPr lang="en-US" sz="2000" baseline="-25000" dirty="0" err="1"/>
              <a:t>i,j</a:t>
            </a:r>
            <a:r>
              <a:rPr lang="en-US" sz="2000" dirty="0"/>
              <a:t>)/D                 (scalar)</a:t>
            </a:r>
          </a:p>
          <a:p>
            <a:r>
              <a:rPr lang="en-US" sz="2000" dirty="0"/>
              <a:t>𝜎</a:t>
            </a:r>
            <a:r>
              <a:rPr lang="en-US" sz="2000" baseline="-25000" dirty="0" err="1"/>
              <a:t>i</a:t>
            </a:r>
            <a:r>
              <a:rPr lang="en-US" sz="2000" dirty="0"/>
              <a:t> = (∑</a:t>
            </a:r>
            <a:r>
              <a:rPr lang="en-US" sz="2000" baseline="-25000" dirty="0"/>
              <a:t>j</a:t>
            </a:r>
            <a:r>
              <a:rPr lang="en-US" sz="2000" dirty="0"/>
              <a:t> (</a:t>
            </a:r>
            <a:r>
              <a:rPr lang="en-US" sz="2000" dirty="0" err="1"/>
              <a:t>h</a:t>
            </a:r>
            <a:r>
              <a:rPr lang="en-US" sz="2000" baseline="-25000" dirty="0" err="1"/>
              <a:t>i,j</a:t>
            </a:r>
            <a:r>
              <a:rPr lang="en-US" sz="2000" dirty="0"/>
              <a:t> - 𝜇</a:t>
            </a:r>
            <a:r>
              <a:rPr lang="en-US" sz="2000" baseline="-25000" dirty="0" err="1"/>
              <a:t>i</a:t>
            </a:r>
            <a:r>
              <a:rPr lang="en-US" sz="2000" dirty="0"/>
              <a:t>)</a:t>
            </a:r>
            <a:r>
              <a:rPr lang="en-US" sz="2000" baseline="30000" dirty="0"/>
              <a:t>2</a:t>
            </a:r>
            <a:r>
              <a:rPr lang="en-US" sz="2000" dirty="0"/>
              <a:t>/D)</a:t>
            </a:r>
            <a:r>
              <a:rPr lang="en-US" sz="2000" baseline="30000" dirty="0"/>
              <a:t>1/2</a:t>
            </a:r>
            <a:r>
              <a:rPr lang="en-US" sz="2000" dirty="0"/>
              <a:t>  (scalar)</a:t>
            </a:r>
          </a:p>
          <a:p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r>
              <a:rPr lang="en-US" sz="2000" dirty="0"/>
              <a:t> = (h</a:t>
            </a:r>
            <a:r>
              <a:rPr lang="en-US" sz="2000" baseline="-25000" dirty="0"/>
              <a:t>i</a:t>
            </a:r>
            <a:r>
              <a:rPr lang="en-US" sz="2000" dirty="0"/>
              <a:t> - 𝜇</a:t>
            </a:r>
            <a:r>
              <a:rPr lang="en-US" sz="2000" baseline="-25000" dirty="0" err="1"/>
              <a:t>i</a:t>
            </a:r>
            <a:r>
              <a:rPr lang="en-US" sz="2000" dirty="0"/>
              <a:t>) / 𝜎</a:t>
            </a:r>
            <a:r>
              <a:rPr lang="en-US" sz="2000" baseline="-25000" dirty="0" err="1"/>
              <a:t>i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 = 𝛾 * </a:t>
            </a:r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r>
              <a:rPr lang="en-US" sz="2000" dirty="0"/>
              <a:t> + 𝛽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Ba et al, 2016</a:t>
            </a:r>
          </a:p>
        </p:txBody>
      </p:sp>
      <p:pic>
        <p:nvPicPr>
          <p:cNvPr id="58" name="Content Placeholder 3">
            <a:extLst>
              <a:ext uri="{FF2B5EF4-FFF2-40B4-BE49-F238E27FC236}">
                <a16:creationId xmlns:a16="http://schemas.microsoft.com/office/drawing/2014/main" id="{ECF2E3A3-FB22-D44C-A14A-D3FE51B5B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4"/>
          <a:stretch/>
        </p:blipFill>
        <p:spPr>
          <a:xfrm>
            <a:off x="7696200" y="1143000"/>
            <a:ext cx="39004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45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75" y="228600"/>
            <a:ext cx="8229600" cy="1143000"/>
          </a:xfrm>
        </p:spPr>
        <p:txBody>
          <a:bodyPr/>
          <a:lstStyle/>
          <a:p>
            <a:r>
              <a:rPr lang="en-US" dirty="0"/>
              <a:t>Transformers for large-scale language and image modeling</a:t>
            </a:r>
          </a:p>
        </p:txBody>
      </p:sp>
      <p:sp>
        <p:nvSpPr>
          <p:cNvPr id="4" name="AutoShape 2" descr="https://s3.amazonaws.com/coursera/topics/ml/large-icon.p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3B2372-DE97-4B45-9D20-8628B85BF5DD}"/>
              </a:ext>
            </a:extLst>
          </p:cNvPr>
          <p:cNvSpPr/>
          <p:nvPr/>
        </p:nvSpPr>
        <p:spPr>
          <a:xfrm>
            <a:off x="806559" y="2403358"/>
            <a:ext cx="18288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E2BBC-B93C-7244-A051-EC0A4F171488}"/>
              </a:ext>
            </a:extLst>
          </p:cNvPr>
          <p:cNvSpPr/>
          <p:nvPr/>
        </p:nvSpPr>
        <p:spPr>
          <a:xfrm>
            <a:off x="4464159" y="4232158"/>
            <a:ext cx="21336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27A19F-4D06-B74E-A112-920036CED1F7}"/>
              </a:ext>
            </a:extLst>
          </p:cNvPr>
          <p:cNvGrpSpPr/>
          <p:nvPr/>
        </p:nvGrpSpPr>
        <p:grpSpPr>
          <a:xfrm>
            <a:off x="76200" y="2557535"/>
            <a:ext cx="7391400" cy="2969808"/>
            <a:chOff x="4953000" y="2133599"/>
            <a:chExt cx="6969626" cy="27665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02D1C72-0F29-7649-AA09-F19413A4A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133599"/>
              <a:ext cx="6893426" cy="274319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2A029E-23A3-4544-BD57-156FDCCDBA7E}"/>
                </a:ext>
              </a:extLst>
            </p:cNvPr>
            <p:cNvSpPr/>
            <p:nvPr/>
          </p:nvSpPr>
          <p:spPr>
            <a:xfrm>
              <a:off x="4953000" y="4648200"/>
              <a:ext cx="5791200" cy="251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80CFB5F-A111-C142-BE99-3EF9A5FD4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38"/>
          <a:stretch/>
        </p:blipFill>
        <p:spPr>
          <a:xfrm>
            <a:off x="7543800" y="2177803"/>
            <a:ext cx="4518572" cy="33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E4EA-466A-E049-98CF-7B84CA1E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D326D-A700-4E43-A1B0-63E645D1B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14400"/>
            <a:ext cx="106680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give transformer information about ordering of tokens, add function of position (based on sines and cosines) to every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10EBD-A19D-884C-B9BF-0826E282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23" y="2127558"/>
            <a:ext cx="5746381" cy="4209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5FCB0-B46E-F34B-849C-B15D6E875752}"/>
              </a:ext>
            </a:extLst>
          </p:cNvPr>
          <p:cNvSpPr txBox="1"/>
          <p:nvPr/>
        </p:nvSpPr>
        <p:spPr>
          <a:xfrm>
            <a:off x="10820400" y="6477000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A95C0-AE3D-CD43-870D-B5272436EAFB}"/>
              </a:ext>
            </a:extLst>
          </p:cNvPr>
          <p:cNvSpPr txBox="1"/>
          <p:nvPr/>
        </p:nvSpPr>
        <p:spPr>
          <a:xfrm>
            <a:off x="2057400" y="1981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1FF83F-BEA5-FA41-AFD3-792243042EA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547278" y="2350532"/>
            <a:ext cx="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A736F1-A921-794C-ADD5-59F3C91C3241}"/>
              </a:ext>
            </a:extLst>
          </p:cNvPr>
          <p:cNvSpPr txBox="1"/>
          <p:nvPr/>
        </p:nvSpPr>
        <p:spPr>
          <a:xfrm>
            <a:off x="3352800" y="6446222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 dimension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1C5799-DF87-A946-9B99-10A6448D74A1}"/>
              </a:ext>
            </a:extLst>
          </p:cNvPr>
          <p:cNvCxnSpPr>
            <a:cxnSpLocks/>
          </p:cNvCxnSpPr>
          <p:nvPr/>
        </p:nvCxnSpPr>
        <p:spPr>
          <a:xfrm>
            <a:off x="5789662" y="6630888"/>
            <a:ext cx="18067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176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AF0A-66E7-8649-B425-22DF39E9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architecture: Zooming back 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88B17-C780-F449-95FE-EDBCE30FF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4515"/>
            <a:ext cx="4267200" cy="58868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D59730-580C-C84E-B15A-0055E84C270B}"/>
              </a:ext>
            </a:extLst>
          </p:cNvPr>
          <p:cNvSpPr/>
          <p:nvPr/>
        </p:nvSpPr>
        <p:spPr>
          <a:xfrm>
            <a:off x="3962400" y="6318051"/>
            <a:ext cx="899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A. Vaswani et al., </a:t>
            </a:r>
            <a:r>
              <a:rPr lang="en-US" sz="2000" dirty="0">
                <a:hlinkClick r:id="rId3"/>
              </a:rPr>
              <a:t>Attention is all you need</a:t>
            </a:r>
            <a:r>
              <a:rPr lang="en-US" sz="2000" dirty="0"/>
              <a:t>, </a:t>
            </a:r>
            <a:r>
              <a:rPr lang="en-US" sz="2000" dirty="0" err="1"/>
              <a:t>NeurIPS</a:t>
            </a:r>
            <a:r>
              <a:rPr lang="en-US" sz="2000" dirty="0"/>
              <a:t>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333B4-4564-954C-A66C-0D33A45878CE}"/>
              </a:ext>
            </a:extLst>
          </p:cNvPr>
          <p:cNvSpPr txBox="1"/>
          <p:nvPr/>
        </p:nvSpPr>
        <p:spPr>
          <a:xfrm>
            <a:off x="977285" y="274320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1A341-3A11-534F-A4CE-62AF4D8FB9CE}"/>
              </a:ext>
            </a:extLst>
          </p:cNvPr>
          <p:cNvSpPr txBox="1"/>
          <p:nvPr/>
        </p:nvSpPr>
        <p:spPr>
          <a:xfrm>
            <a:off x="4191000" y="182880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1580204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AF0A-66E7-8649-B425-22DF39E9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FEA7A-671E-E748-BB14-417EA075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91088"/>
            <a:ext cx="5522449" cy="3417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9A33B-A44C-8C4B-9803-A22468DF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1200"/>
            <a:ext cx="5541816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9D6630-7F03-864D-B972-1A196432F6B3}"/>
              </a:ext>
            </a:extLst>
          </p:cNvPr>
          <p:cNvSpPr/>
          <p:nvPr/>
        </p:nvSpPr>
        <p:spPr>
          <a:xfrm>
            <a:off x="457200" y="6253959"/>
            <a:ext cx="1104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ai.googleblog.com</a:t>
            </a:r>
            <a:r>
              <a:rPr lang="en-US" dirty="0">
                <a:hlinkClick r:id="rId4"/>
              </a:rPr>
              <a:t>/2017/08/transformer-novel-neural-</a:t>
            </a:r>
            <a:r>
              <a:rPr lang="en-US" dirty="0" err="1">
                <a:hlinkClick r:id="rId4"/>
              </a:rPr>
              <a:t>network.html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41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ways of processing sequences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0567DA-3C73-1B49-9631-77417EAAC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12192000" cy="38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0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ways of processing sequences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4637" y="3151392"/>
            <a:ext cx="381001" cy="604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40806" y="3151392"/>
            <a:ext cx="381001" cy="604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6975" y="3151393"/>
            <a:ext cx="381001" cy="604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1978" y="1989343"/>
            <a:ext cx="438967" cy="604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11822" y="1989343"/>
            <a:ext cx="438967" cy="604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7991" y="1989342"/>
            <a:ext cx="438967" cy="604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-25000" dirty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13144" y="3151390"/>
            <a:ext cx="381001" cy="604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84160" y="1989340"/>
            <a:ext cx="438967" cy="604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7" idx="0"/>
            <a:endCxn id="13" idx="2"/>
          </p:cNvCxnSpPr>
          <p:nvPr/>
        </p:nvCxnSpPr>
        <p:spPr>
          <a:xfrm flipH="1" flipV="1">
            <a:off x="591462" y="2593500"/>
            <a:ext cx="3676" cy="557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0"/>
            <a:endCxn id="14" idx="2"/>
          </p:cNvCxnSpPr>
          <p:nvPr/>
        </p:nvCxnSpPr>
        <p:spPr>
          <a:xfrm flipH="1" flipV="1">
            <a:off x="1531306" y="2593500"/>
            <a:ext cx="1" cy="557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3" idx="3"/>
            <a:endCxn id="14" idx="1"/>
          </p:cNvCxnSpPr>
          <p:nvPr/>
        </p:nvCxnSpPr>
        <p:spPr>
          <a:xfrm>
            <a:off x="810945" y="2291422"/>
            <a:ext cx="5008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4" idx="3"/>
            <a:endCxn id="16" idx="1"/>
          </p:cNvCxnSpPr>
          <p:nvPr/>
        </p:nvCxnSpPr>
        <p:spPr>
          <a:xfrm flipV="1">
            <a:off x="1750789" y="2291421"/>
            <a:ext cx="49720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6" idx="3"/>
          </p:cNvCxnSpPr>
          <p:nvPr/>
        </p:nvCxnSpPr>
        <p:spPr>
          <a:xfrm flipV="1">
            <a:off x="2686958" y="2291419"/>
            <a:ext cx="497202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0"/>
            <a:endCxn id="16" idx="2"/>
          </p:cNvCxnSpPr>
          <p:nvPr/>
        </p:nvCxnSpPr>
        <p:spPr>
          <a:xfrm flipH="1" flipV="1">
            <a:off x="2467475" y="2593499"/>
            <a:ext cx="1" cy="5578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403644" y="2593497"/>
            <a:ext cx="1" cy="5578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443" y="1748508"/>
            <a:ext cx="1339050" cy="2012813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614355" y="1264653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1256F8-BCDD-AB44-A8ED-261E53549DDA}"/>
              </a:ext>
            </a:extLst>
          </p:cNvPr>
          <p:cNvGrpSpPr/>
          <p:nvPr/>
        </p:nvGrpSpPr>
        <p:grpSpPr>
          <a:xfrm>
            <a:off x="4373084" y="1264653"/>
            <a:ext cx="3627916" cy="2490894"/>
            <a:chOff x="4373084" y="1264653"/>
            <a:chExt cx="3627916" cy="2490894"/>
          </a:xfrm>
        </p:grpSpPr>
        <p:sp>
          <p:nvSpPr>
            <p:cNvPr id="19" name="Rectangle 18"/>
            <p:cNvSpPr/>
            <p:nvPr/>
          </p:nvSpPr>
          <p:spPr>
            <a:xfrm>
              <a:off x="4589628" y="3151390"/>
              <a:ext cx="381001" cy="604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x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33476" y="3151389"/>
              <a:ext cx="381001" cy="604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x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63386" y="3151389"/>
              <a:ext cx="381001" cy="604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x</a:t>
              </a:r>
              <a:r>
                <a:rPr lang="en-US" sz="1600" baseline="-25000" dirty="0">
                  <a:solidFill>
                    <a:schemeClr val="tx1"/>
                  </a:solidFill>
                </a:rPr>
                <a:t>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93296" y="3151389"/>
              <a:ext cx="381001" cy="604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x</a:t>
              </a:r>
              <a:r>
                <a:rPr lang="en-US" sz="1600" baseline="-25000" dirty="0">
                  <a:solidFill>
                    <a:schemeClr val="tx1"/>
                  </a:solidFill>
                </a:rPr>
                <a:t>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58391" y="1989343"/>
              <a:ext cx="438967" cy="6041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98235" y="1989343"/>
              <a:ext cx="438967" cy="6041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34404" y="1989342"/>
              <a:ext cx="438967" cy="6041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</a:t>
              </a:r>
              <a:r>
                <a:rPr lang="en-US" sz="1600" baseline="-25000" dirty="0">
                  <a:solidFill>
                    <a:schemeClr val="tx1"/>
                  </a:solidFill>
                </a:rPr>
                <a:t>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70573" y="1989340"/>
              <a:ext cx="438967" cy="6041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</a:t>
              </a:r>
              <a:r>
                <a:rPr lang="en-US" sz="1600" baseline="-25000" dirty="0">
                  <a:solidFill>
                    <a:schemeClr val="tx1"/>
                  </a:solidFill>
                </a:rPr>
                <a:t>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>
              <a:stCxn id="19" idx="0"/>
              <a:endCxn id="23" idx="2"/>
            </p:cNvCxnSpPr>
            <p:nvPr/>
          </p:nvCxnSpPr>
          <p:spPr>
            <a:xfrm flipH="1" flipV="1">
              <a:off x="4777875" y="2593500"/>
              <a:ext cx="2254" cy="5578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4978308" y="2593498"/>
              <a:ext cx="516252" cy="5578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4978309" y="2593496"/>
              <a:ext cx="512942" cy="5497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0"/>
              <a:endCxn id="24" idx="2"/>
            </p:cNvCxnSpPr>
            <p:nvPr/>
          </p:nvCxnSpPr>
          <p:spPr>
            <a:xfrm flipH="1" flipV="1">
              <a:off x="5717719" y="2593500"/>
              <a:ext cx="6258" cy="55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935199" y="2599888"/>
              <a:ext cx="450574" cy="5300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5951159" y="2580244"/>
              <a:ext cx="512942" cy="5497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6888171" y="2586636"/>
              <a:ext cx="450574" cy="5300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1" idx="0"/>
              <a:endCxn id="25" idx="2"/>
            </p:cNvCxnSpPr>
            <p:nvPr/>
          </p:nvCxnSpPr>
          <p:spPr>
            <a:xfrm flipV="1">
              <a:off x="6653887" y="2593499"/>
              <a:ext cx="1" cy="5578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2" idx="0"/>
              <a:endCxn id="26" idx="2"/>
            </p:cNvCxnSpPr>
            <p:nvPr/>
          </p:nvCxnSpPr>
          <p:spPr>
            <a:xfrm flipV="1">
              <a:off x="7583797" y="2593497"/>
              <a:ext cx="6260" cy="5578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6885014" y="2593496"/>
              <a:ext cx="512942" cy="5497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4373084" y="1264653"/>
              <a:ext cx="3627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1D convolutional network</a:t>
              </a: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8534400" y="1264652"/>
            <a:ext cx="3235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Transformer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53221" y="4234071"/>
            <a:ext cx="36914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Works on </a:t>
            </a:r>
            <a:r>
              <a:rPr lang="en-US" sz="1600" b="1" dirty="0"/>
              <a:t>ordered sequences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Pros: Good for long sequences: After one RNN layer, </a:t>
            </a:r>
            <a:r>
              <a:rPr lang="en-US" sz="1600" dirty="0" err="1">
                <a:solidFill>
                  <a:schemeClr val="accent6"/>
                </a:solidFill>
              </a:rPr>
              <a:t>h</a:t>
            </a:r>
            <a:r>
              <a:rPr lang="en-US" sz="1600" baseline="-25000" dirty="0" err="1">
                <a:solidFill>
                  <a:schemeClr val="accent6"/>
                </a:solidFill>
              </a:rPr>
              <a:t>T</a:t>
            </a:r>
            <a:r>
              <a:rPr lang="en-US" sz="1600" dirty="0">
                <a:solidFill>
                  <a:schemeClr val="accent6"/>
                </a:solidFill>
              </a:rPr>
              <a:t> ”sees” the whole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Con: Not parallelizable: need to compute hidden states sequentially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Con: Hidden states have limited expressive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250279" y="4245014"/>
            <a:ext cx="3826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Works on </a:t>
            </a:r>
            <a:r>
              <a:rPr lang="en-US" sz="1800" b="1" dirty="0"/>
              <a:t>multidimensional grids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Pro: Each output can be computed in parallel (at training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Con: Bad at long sequences: Need to stack many conv layers for outputs to “see” the whole sequence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8348044" y="4234071"/>
            <a:ext cx="3691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Works on </a:t>
            </a:r>
            <a:r>
              <a:rPr lang="en-US" sz="1800" b="1" dirty="0"/>
              <a:t>sets of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Pro: Good at long sequences: after one self-attention layer, each output “sees” all inputs!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Pro: Each output can be computed in parallel (at training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Con: Memory-intensive</a:t>
            </a:r>
          </a:p>
        </p:txBody>
      </p:sp>
    </p:spTree>
    <p:extLst>
      <p:ext uri="{BB962C8B-B14F-4D97-AF65-F5344CB8AC3E}">
        <p14:creationId xmlns:p14="http://schemas.microsoft.com/office/powerpoint/2010/main" val="14923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CCEF-390C-2C44-9143-331288EF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5C35-1778-7346-BE8A-DC2A2E214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transformer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Transformer-based language models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BERT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Other models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Concerns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39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Self-supervised language modeling with transformers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3D8CD4-A6C9-7D46-9A08-6AD2808F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A LOT of text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a giant transformer using a suitable pretext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Fine-tune the transformer on desired NLP task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231C0-47FC-A240-B4EC-D3F817AAA791}"/>
              </a:ext>
            </a:extLst>
          </p:cNvPr>
          <p:cNvSpPr txBox="1"/>
          <p:nvPr/>
        </p:nvSpPr>
        <p:spPr>
          <a:xfrm>
            <a:off x="10015930" y="638740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Image source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33921-323C-6D45-BC98-8FB22DFC8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570928"/>
            <a:ext cx="7543407" cy="42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44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Self-supervised language modeling with transformers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3D8CD4-A6C9-7D46-9A08-6AD2808F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A LOT of text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a giant transformer using a suitable pretext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Fine-tune the transformer on desired NLP task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645B5-CD1F-C54F-961A-BDF49C9F357C}"/>
              </a:ext>
            </a:extLst>
          </p:cNvPr>
          <p:cNvSpPr/>
          <p:nvPr/>
        </p:nvSpPr>
        <p:spPr>
          <a:xfrm>
            <a:off x="0" y="6175449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J. Devlin, M.-W. Chang, K. Lee, K. Toutanova, </a:t>
            </a:r>
            <a:r>
              <a:rPr lang="en-US" sz="1600" dirty="0">
                <a:hlinkClick r:id="rId2"/>
              </a:rPr>
              <a:t>BERT: Pre-training of Deep Bidirectional Transformers for Language Understanding</a:t>
            </a:r>
            <a:r>
              <a:rPr lang="en-US" sz="1600" dirty="0"/>
              <a:t>, EMNLP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3ADE4-4127-4644-96F8-A257B0F34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283615"/>
            <a:ext cx="6820130" cy="273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C5E6B4-9175-084B-8D8D-5A05D3AE5975}"/>
              </a:ext>
            </a:extLst>
          </p:cNvPr>
          <p:cNvSpPr/>
          <p:nvPr/>
        </p:nvSpPr>
        <p:spPr>
          <a:xfrm>
            <a:off x="1530551" y="2648771"/>
            <a:ext cx="913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Bidirectional Encoder Representations from Transformers (BERT)</a:t>
            </a:r>
          </a:p>
        </p:txBody>
      </p:sp>
    </p:spTree>
    <p:extLst>
      <p:ext uri="{BB962C8B-B14F-4D97-AF65-F5344CB8AC3E}">
        <p14:creationId xmlns:p14="http://schemas.microsoft.com/office/powerpoint/2010/main" val="3499592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DAAE-2F28-BE40-9656-58A94CC6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Pretext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85C93-8BF4-FF42-82A4-E1867498D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Masked language model (MLM)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Randomly mask 15% of tokens in input sentences, goal is to reconstruct them using bidirectional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D3068-3C6B-6D4A-91D6-A5090E76A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2"/>
          <a:stretch/>
        </p:blipFill>
        <p:spPr>
          <a:xfrm>
            <a:off x="1695809" y="2209800"/>
            <a:ext cx="8800381" cy="4497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4156CB-15BB-194C-BC90-0679176BA5DD}"/>
              </a:ext>
            </a:extLst>
          </p:cNvPr>
          <p:cNvSpPr txBox="1"/>
          <p:nvPr/>
        </p:nvSpPr>
        <p:spPr>
          <a:xfrm>
            <a:off x="10847504" y="647647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3704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DAAE-2F28-BE40-9656-58A94CC6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Pretext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08EB4-E855-B740-A28F-7D90271CE4F3}"/>
              </a:ext>
            </a:extLst>
          </p:cNvPr>
          <p:cNvSpPr txBox="1"/>
          <p:nvPr/>
        </p:nvSpPr>
        <p:spPr>
          <a:xfrm>
            <a:off x="10847504" y="647647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Image source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B79C8-26BC-2940-9314-ADF86717006E}"/>
              </a:ext>
            </a:extLst>
          </p:cNvPr>
          <p:cNvSpPr txBox="1"/>
          <p:nvPr/>
        </p:nvSpPr>
        <p:spPr>
          <a:xfrm>
            <a:off x="7928653" y="1447800"/>
            <a:ext cx="31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likelihood that sentence B belongs after sentence 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9403A7-0FC7-0C4D-88D7-61A200C6E90D}"/>
              </a:ext>
            </a:extLst>
          </p:cNvPr>
          <p:cNvGrpSpPr/>
          <p:nvPr/>
        </p:nvGrpSpPr>
        <p:grpSpPr>
          <a:xfrm>
            <a:off x="5867400" y="1066800"/>
            <a:ext cx="6400800" cy="5367489"/>
            <a:chOff x="5715000" y="1066800"/>
            <a:chExt cx="6400800" cy="53674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13BE67-AEAE-9540-9059-3E2B7B079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985"/>
            <a:stretch/>
          </p:blipFill>
          <p:spPr>
            <a:xfrm>
              <a:off x="5791200" y="1066800"/>
              <a:ext cx="6324600" cy="536748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0DC205-AD0E-104B-A5B0-819C3ADC1FED}"/>
                </a:ext>
              </a:extLst>
            </p:cNvPr>
            <p:cNvSpPr/>
            <p:nvPr/>
          </p:nvSpPr>
          <p:spPr>
            <a:xfrm>
              <a:off x="5715000" y="1066800"/>
              <a:ext cx="381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85C93-8BF4-FF42-82A4-E1867498D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14400"/>
            <a:ext cx="56388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Next sentence prediction (NSP)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Useful for Question Answering and Natural Language Inference tasks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 the training data, 50% of the time B is the actual sentence that follows A (labeled as </a:t>
            </a:r>
            <a:r>
              <a:rPr lang="en-US" sz="2400" dirty="0" err="1"/>
              <a:t>IsNext</a:t>
            </a:r>
            <a:r>
              <a:rPr lang="en-US" sz="2400" dirty="0"/>
              <a:t>), </a:t>
            </a:r>
            <a:br>
              <a:rPr lang="en-US" sz="2400" dirty="0"/>
            </a:br>
            <a:r>
              <a:rPr lang="en-US" sz="2400" dirty="0"/>
              <a:t>and 50% of the time it is a random sentence (labeled as </a:t>
            </a:r>
            <a:r>
              <a:rPr lang="en-US" sz="2400" dirty="0" err="1"/>
              <a:t>NotNext</a:t>
            </a:r>
            <a:r>
              <a:rPr lang="en-US" sz="2400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8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CCEF-390C-2C44-9143-331288EF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5C35-1778-7346-BE8A-DC2A2E214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 transformer model (review and details)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Transformer-based language models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BERT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Other models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Concerns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Models for vision and language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Image transformers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Image-text transformers: CLIP, DALL-E</a:t>
            </a:r>
          </a:p>
        </p:txBody>
      </p:sp>
    </p:spTree>
    <p:extLst>
      <p:ext uri="{BB962C8B-B14F-4D97-AF65-F5344CB8AC3E}">
        <p14:creationId xmlns:p14="http://schemas.microsoft.com/office/powerpoint/2010/main" val="157056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4FAF-A64B-3248-B04B-36796768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More detailed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D4055-CA75-9743-AAD9-FB2A6F965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1219200"/>
            <a:ext cx="12192000" cy="48517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FD23ED-325F-1A47-8FAD-AE22150FD7DA}"/>
              </a:ext>
            </a:extLst>
          </p:cNvPr>
          <p:cNvSpPr/>
          <p:nvPr/>
        </p:nvSpPr>
        <p:spPr>
          <a:xfrm>
            <a:off x="1295400" y="5791200"/>
            <a:ext cx="8686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30186-211C-B042-B135-B7EE7E933EFC}"/>
              </a:ext>
            </a:extLst>
          </p:cNvPr>
          <p:cNvSpPr txBox="1"/>
          <p:nvPr/>
        </p:nvSpPr>
        <p:spPr>
          <a:xfrm>
            <a:off x="10847504" y="647647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3E99D-BECC-B148-9CDE-E9EDA9A4C2E6}"/>
              </a:ext>
            </a:extLst>
          </p:cNvPr>
          <p:cNvSpPr txBox="1"/>
          <p:nvPr/>
        </p:nvSpPr>
        <p:spPr>
          <a:xfrm>
            <a:off x="354052" y="3733800"/>
            <a:ext cx="1741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WordPiece</a:t>
            </a:r>
            <a:r>
              <a:rPr lang="en-US" sz="1100" dirty="0"/>
              <a:t> (from GNMT)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1F740C-E496-0C42-9A29-02B6E779AC59}"/>
              </a:ext>
            </a:extLst>
          </p:cNvPr>
          <p:cNvSpPr/>
          <p:nvPr/>
        </p:nvSpPr>
        <p:spPr>
          <a:xfrm>
            <a:off x="1079314" y="5429071"/>
            <a:ext cx="891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Trained on Wikipedia (2.5B words) + </a:t>
            </a:r>
            <a:r>
              <a:rPr lang="en-US" sz="2400" dirty="0" err="1"/>
              <a:t>BookCorpus</a:t>
            </a:r>
            <a:r>
              <a:rPr lang="en-US" sz="2400" dirty="0"/>
              <a:t> (800M words)</a:t>
            </a:r>
          </a:p>
        </p:txBody>
      </p:sp>
    </p:spTree>
    <p:extLst>
      <p:ext uri="{BB962C8B-B14F-4D97-AF65-F5344CB8AC3E}">
        <p14:creationId xmlns:p14="http://schemas.microsoft.com/office/powerpoint/2010/main" val="774308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AA80-5B80-914A-ABB9-58295AE0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Evaluation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F8813-F82B-7B4F-97BE-D309E200E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General Language Understanding Evaluation (GLUE) benchmark (</a:t>
            </a:r>
            <a:r>
              <a:rPr lang="en-US" dirty="0">
                <a:hlinkClick r:id="rId2"/>
              </a:rPr>
              <a:t>gluebenchmark.com</a:t>
            </a:r>
            <a:r>
              <a:rPr lang="en-US" dirty="0"/>
              <a:t>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21AF1A4-EECB-E24B-81D6-F90943248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2057400"/>
            <a:ext cx="1170690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043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DFA8-1186-5D42-B00D-F1D41351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Downstream tasks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33E34B-5969-704F-A737-5D25683C6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8"/>
          <a:stretch/>
        </p:blipFill>
        <p:spPr>
          <a:xfrm>
            <a:off x="936001" y="914400"/>
            <a:ext cx="4690689" cy="52578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39F47-D75C-0745-964C-4939FBA18D45}"/>
              </a:ext>
            </a:extLst>
          </p:cNvPr>
          <p:cNvSpPr txBox="1"/>
          <p:nvPr/>
        </p:nvSpPr>
        <p:spPr>
          <a:xfrm>
            <a:off x="838200" y="6324600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Entailment, textual equivalence and similarity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513A46-8A6A-DB4B-BA70-01CCD50E37EB}"/>
              </a:ext>
            </a:extLst>
          </p:cNvPr>
          <p:cNvGrpSpPr/>
          <p:nvPr/>
        </p:nvGrpSpPr>
        <p:grpSpPr>
          <a:xfrm>
            <a:off x="6477000" y="1178867"/>
            <a:ext cx="5387947" cy="4583043"/>
            <a:chOff x="6477000" y="1178867"/>
            <a:chExt cx="5387947" cy="4583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47E975-1207-BE41-AC1F-2915BAA7F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1905000"/>
              <a:ext cx="5387947" cy="37338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A62F41-6E00-244D-9D37-490F8CBB46B0}"/>
                </a:ext>
              </a:extLst>
            </p:cNvPr>
            <p:cNvSpPr txBox="1"/>
            <p:nvPr/>
          </p:nvSpPr>
          <p:spPr>
            <a:xfrm>
              <a:off x="7620000" y="1178867"/>
              <a:ext cx="2862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Textual entailment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1B08FD-C147-9643-9B11-1C026178CEC5}"/>
                </a:ext>
              </a:extLst>
            </p:cNvPr>
            <p:cNvSpPr txBox="1"/>
            <p:nvPr/>
          </p:nvSpPr>
          <p:spPr>
            <a:xfrm>
              <a:off x="10210800" y="5515689"/>
              <a:ext cx="1547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Source: J. </a:t>
              </a:r>
              <a:r>
                <a:rPr lang="en-US" sz="1000" dirty="0" err="1"/>
                <a:t>Hockenmaier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317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DFA8-1186-5D42-B00D-F1D41351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Downstream tasks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33E34B-5969-704F-A737-5D25683C6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0"/>
          <a:stretch/>
        </p:blipFill>
        <p:spPr>
          <a:xfrm>
            <a:off x="838200" y="1066800"/>
            <a:ext cx="4702798" cy="52578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39F47-D75C-0745-964C-4939FBA18D45}"/>
              </a:ext>
            </a:extLst>
          </p:cNvPr>
          <p:cNvSpPr txBox="1"/>
          <p:nvPr/>
        </p:nvSpPr>
        <p:spPr>
          <a:xfrm>
            <a:off x="685800" y="6324600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classification, linguistic acceptability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18C979-5FBC-1340-884C-D4827996B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9800"/>
            <a:ext cx="5469902" cy="1960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2438F1-48D9-A44B-9020-D47EC3403641}"/>
              </a:ext>
            </a:extLst>
          </p:cNvPr>
          <p:cNvSpPr txBox="1"/>
          <p:nvPr/>
        </p:nvSpPr>
        <p:spPr>
          <a:xfrm>
            <a:off x="10847504" y="647647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9973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DFA8-1186-5D42-B00D-F1D41351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Downstream 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39F47-D75C-0745-964C-4939FBA18D45}"/>
              </a:ext>
            </a:extLst>
          </p:cNvPr>
          <p:cNvSpPr txBox="1"/>
          <p:nvPr/>
        </p:nvSpPr>
        <p:spPr>
          <a:xfrm>
            <a:off x="547365" y="6324600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span in paragraph that contains the answer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CBFC6-34B5-534B-AC32-3BDC9A82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4953000" cy="495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286E5-9837-B349-8012-72C188A41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022866"/>
            <a:ext cx="5019635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EB55B-4292-944F-98A0-B8895C8FAC86}"/>
              </a:ext>
            </a:extLst>
          </p:cNvPr>
          <p:cNvSpPr txBox="1"/>
          <p:nvPr/>
        </p:nvSpPr>
        <p:spPr>
          <a:xfrm>
            <a:off x="8001000" y="6433066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SQuAD v1.1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07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DFA8-1186-5D42-B00D-F1D41351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Downstream 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39F47-D75C-0745-964C-4939FBA18D45}"/>
              </a:ext>
            </a:extLst>
          </p:cNvPr>
          <p:cNvSpPr txBox="1"/>
          <p:nvPr/>
        </p:nvSpPr>
        <p:spPr>
          <a:xfrm>
            <a:off x="1900792" y="63246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entity recognition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56965-042F-CD47-9061-7CDFA8F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47750"/>
            <a:ext cx="5014232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9530-CC51-AA49-B71E-95E7D9A9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232" y="1905000"/>
            <a:ext cx="6189421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9C755C-966A-5341-9BE7-F7016ABF6CB8}"/>
              </a:ext>
            </a:extLst>
          </p:cNvPr>
          <p:cNvSpPr txBox="1"/>
          <p:nvPr/>
        </p:nvSpPr>
        <p:spPr>
          <a:xfrm>
            <a:off x="10643452" y="4267200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9314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71E4-5E22-194F-BA29-DDD8B75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language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871C7-3A5C-7B43-ABB8-3FB650BBC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11889"/>
            <a:ext cx="8238744" cy="19461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F3ACE-F16F-2840-B86B-4FC2DBF53622}"/>
              </a:ext>
            </a:extLst>
          </p:cNvPr>
          <p:cNvSpPr txBox="1"/>
          <p:nvPr/>
        </p:nvSpPr>
        <p:spPr>
          <a:xfrm>
            <a:off x="10643452" y="460411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28C24-6191-EE41-813B-46E30D34C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59904"/>
            <a:ext cx="6947969" cy="39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2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71E4-5E22-194F-BA29-DDD8B75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language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871C7-3A5C-7B43-ABB8-3FB650BBC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11889"/>
            <a:ext cx="8238744" cy="194611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1D0B3E-A904-8B4B-81EA-05EF65DD2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06" y="908304"/>
            <a:ext cx="6103588" cy="4033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F3ACE-F16F-2840-B86B-4FC2DBF53622}"/>
              </a:ext>
            </a:extLst>
          </p:cNvPr>
          <p:cNvSpPr txBox="1"/>
          <p:nvPr/>
        </p:nvSpPr>
        <p:spPr>
          <a:xfrm>
            <a:off x="10643452" y="460411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35743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9026" y="1049482"/>
          <a:ext cx="11814387" cy="97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86200" y="6400800"/>
            <a:ext cx="5128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Vaswani et al., Attention is all you need, </a:t>
            </a:r>
            <a:r>
              <a:rPr lang="en-US" sz="1600" dirty="0" err="1"/>
              <a:t>NeurIPS</a:t>
            </a:r>
            <a:r>
              <a:rPr lang="en-US" sz="1600" dirty="0"/>
              <a:t>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3AA05-2D1C-6942-B0C2-15915974CF82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48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9026" y="1049482"/>
          <a:ext cx="11814387" cy="166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6400800"/>
            <a:ext cx="1028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Devlin et al., BERT: Pre-training of Deep Bidirectional Transformers for Language Understanding, EMNLP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F2A08-AD3B-D048-9D14-EEB77E5EFD4F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7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AF0A-66E7-8649-B425-22DF39E9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transformer model (review)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7BE3D-8D52-E244-AAF2-9537239ED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913" y="889439"/>
            <a:ext cx="10363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Sequence-to-sequence architecture using only point-wise processing and attention (no recurrent units or convolutions)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823C3-4AF7-D547-8B0E-7BE045609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124199"/>
            <a:ext cx="8882626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2C534-AACA-B348-B471-CD90A5A1DD79}"/>
              </a:ext>
            </a:extLst>
          </p:cNvPr>
          <p:cNvSpPr txBox="1"/>
          <p:nvPr/>
        </p:nvSpPr>
        <p:spPr>
          <a:xfrm>
            <a:off x="1752600" y="2133601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Encoder:</a:t>
            </a:r>
            <a:r>
              <a:rPr lang="en-US" sz="2000" dirty="0"/>
              <a:t> receives entire input sequence and outputs encoded sequence of the same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A065A-CE11-454C-A179-9A8D12AFA154}"/>
              </a:ext>
            </a:extLst>
          </p:cNvPr>
          <p:cNvSpPr txBox="1"/>
          <p:nvPr/>
        </p:nvSpPr>
        <p:spPr>
          <a:xfrm>
            <a:off x="6248400" y="2133600"/>
            <a:ext cx="4300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Decoder:</a:t>
            </a:r>
            <a:r>
              <a:rPr lang="en-US" sz="2000" dirty="0"/>
              <a:t> predicts next token conditioned on encoder output and previously predicted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D1C0-4E53-6342-9510-1C4108860D6E}"/>
              </a:ext>
            </a:extLst>
          </p:cNvPr>
          <p:cNvSpPr txBox="1"/>
          <p:nvPr/>
        </p:nvSpPr>
        <p:spPr>
          <a:xfrm>
            <a:off x="10820400" y="649536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Image source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1E28AD-9FC7-B846-B8AA-434CB38C1D0C}"/>
              </a:ext>
            </a:extLst>
          </p:cNvPr>
          <p:cNvSpPr/>
          <p:nvPr/>
        </p:nvSpPr>
        <p:spPr>
          <a:xfrm>
            <a:off x="304800" y="6279922"/>
            <a:ext cx="1036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A. Vaswani, N. </a:t>
            </a:r>
            <a:r>
              <a:rPr lang="en-US" sz="1400" dirty="0" err="1"/>
              <a:t>Shazeer</a:t>
            </a:r>
            <a:r>
              <a:rPr lang="en-US" sz="1400" dirty="0"/>
              <a:t>, N. Parmar, J. </a:t>
            </a:r>
            <a:r>
              <a:rPr lang="en-US" sz="1400" dirty="0" err="1"/>
              <a:t>Uszkoreit</a:t>
            </a:r>
            <a:r>
              <a:rPr lang="en-US" sz="1400" dirty="0"/>
              <a:t>, L. Jones, A. Gomez, L. Kaiser, </a:t>
            </a:r>
            <a:br>
              <a:rPr lang="en-US" sz="1400" dirty="0"/>
            </a:br>
            <a:r>
              <a:rPr lang="en-US" sz="1400" dirty="0"/>
              <a:t>I. </a:t>
            </a:r>
            <a:r>
              <a:rPr lang="en-US" sz="1400" dirty="0" err="1"/>
              <a:t>Polosukhin</a:t>
            </a:r>
            <a:r>
              <a:rPr lang="en-US" sz="1400" dirty="0"/>
              <a:t>, </a:t>
            </a:r>
            <a:r>
              <a:rPr lang="en-US" sz="1400" dirty="0">
                <a:hlinkClick r:id="rId5"/>
              </a:rPr>
              <a:t>Attention is all you need</a:t>
            </a:r>
            <a:r>
              <a:rPr lang="en-US" sz="1400" dirty="0"/>
              <a:t>, </a:t>
            </a:r>
            <a:r>
              <a:rPr lang="en-US" sz="1400" dirty="0" err="1"/>
              <a:t>NeurIPS</a:t>
            </a:r>
            <a:r>
              <a:rPr lang="en-US" sz="14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86473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9026" y="1049482"/>
          <a:ext cx="11814387" cy="2305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 err="1"/>
                        <a:t>RoBERTa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38200" y="6172200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Yang et al., </a:t>
            </a:r>
            <a:r>
              <a:rPr lang="en-US" sz="1600" dirty="0" err="1">
                <a:solidFill>
                  <a:srgbClr val="000000"/>
                </a:solidFill>
              </a:rPr>
              <a:t>XLNet</a:t>
            </a:r>
            <a:r>
              <a:rPr lang="en-US" sz="1600" dirty="0">
                <a:solidFill>
                  <a:srgbClr val="000000"/>
                </a:solidFill>
              </a:rPr>
              <a:t>: Generalized Autoregressive Pretraining for Language Understanding, 2019</a:t>
            </a:r>
          </a:p>
          <a:p>
            <a:pPr algn="ctr"/>
            <a:r>
              <a:rPr lang="en-US" sz="1600" dirty="0"/>
              <a:t>Liu et al., </a:t>
            </a:r>
            <a:r>
              <a:rPr lang="en-US" sz="1600" dirty="0" err="1"/>
              <a:t>RoBERTa</a:t>
            </a:r>
            <a:r>
              <a:rPr lang="en-US" sz="1600" dirty="0"/>
              <a:t>: A Robustly Optimized BERT Pretraining Approach,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3F4CD-3145-FC4F-A157-40A861A7AA5F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16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9026" y="1049482"/>
          <a:ext cx="11814387" cy="2635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 err="1"/>
                        <a:t>RoBERTa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FA4997-2FBF-BA44-850B-EE4F2694E1F9}"/>
              </a:ext>
            </a:extLst>
          </p:cNvPr>
          <p:cNvSpPr/>
          <p:nvPr/>
        </p:nvSpPr>
        <p:spPr>
          <a:xfrm>
            <a:off x="2362200" y="6400800"/>
            <a:ext cx="746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Radford et al., Language models are unsupervised multitask learners,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42D5A-4689-B849-82C7-FF68480601CD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40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9026" y="1049482"/>
          <a:ext cx="11814387" cy="2965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 err="1"/>
                        <a:t>RoBERTa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Megatron</a:t>
                      </a:r>
                      <a:r>
                        <a:rPr lang="en-US" sz="1400" dirty="0"/>
                        <a:t>-LM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8.3B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174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V100 GPU (</a:t>
                      </a:r>
                      <a:r>
                        <a:rPr lang="en-US" sz="1400" baseline="0" dirty="0"/>
                        <a:t>9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A0BE507-F037-814D-A966-E90120C22600}"/>
              </a:ext>
            </a:extLst>
          </p:cNvPr>
          <p:cNvSpPr/>
          <p:nvPr/>
        </p:nvSpPr>
        <p:spPr>
          <a:xfrm>
            <a:off x="914400" y="6400800"/>
            <a:ext cx="107034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Shoeybi</a:t>
            </a:r>
            <a:r>
              <a:rPr lang="en-US" sz="1600" dirty="0">
                <a:solidFill>
                  <a:srgbClr val="000000"/>
                </a:solidFill>
              </a:rPr>
              <a:t> et al., Megatron-LM: Training Multi-Billion Parameter </a:t>
            </a:r>
            <a:r>
              <a:rPr lang="en-US" sz="1600" dirty="0" err="1">
                <a:solidFill>
                  <a:srgbClr val="000000"/>
                </a:solidFill>
              </a:rPr>
              <a:t>Languge</a:t>
            </a:r>
            <a:r>
              <a:rPr lang="en-US" sz="1600" dirty="0">
                <a:solidFill>
                  <a:srgbClr val="000000"/>
                </a:solidFill>
              </a:rPr>
              <a:t> Models using Model Parallelism, 2019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AA021-CAE8-B445-9C44-6CB2788BE1C9}"/>
              </a:ext>
            </a:extLst>
          </p:cNvPr>
          <p:cNvSpPr/>
          <p:nvPr/>
        </p:nvSpPr>
        <p:spPr>
          <a:xfrm>
            <a:off x="9699757" y="3657600"/>
            <a:ext cx="2273655" cy="3572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AD23A-578C-404E-9D79-919564E9DE1E}"/>
              </a:ext>
            </a:extLst>
          </p:cNvPr>
          <p:cNvSpPr txBox="1"/>
          <p:nvPr/>
        </p:nvSpPr>
        <p:spPr>
          <a:xfrm>
            <a:off x="7885307" y="4159843"/>
            <a:ext cx="4117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~$430,000 on Amazon AWS!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459D5-E197-294A-A148-6CBAD4639C9D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34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9026" y="1049482"/>
          <a:ext cx="11814387" cy="329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 err="1"/>
                        <a:t>RoBERTa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Megatron</a:t>
                      </a:r>
                      <a:r>
                        <a:rPr lang="en-US" sz="1400" dirty="0"/>
                        <a:t>-LM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8.3B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174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V100 GPU (</a:t>
                      </a:r>
                      <a:r>
                        <a:rPr lang="en-US" sz="1400" baseline="0" dirty="0"/>
                        <a:t>9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Turing-NLG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4256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256x V100 GPU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21724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12995" y="6400800"/>
            <a:ext cx="95604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Microsoft, Turing-NLG: A 17-billion parameter language model by Microsoft,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ACC94-0415-F44F-95D5-993248692DA7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78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up transformers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9026" y="1049482"/>
          <a:ext cx="11814387" cy="3625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1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602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Hidden dim.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Params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32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Transformer-Base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(12</a:t>
                      </a:r>
                      <a:r>
                        <a:rPr lang="en-US" sz="1400" baseline="0" dirty="0"/>
                        <a:t> hours)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13">
                <a:tc>
                  <a:txBody>
                    <a:bodyPr/>
                    <a:lstStyle/>
                    <a:p>
                      <a:r>
                        <a:rPr lang="en-US" sz="1400" dirty="0"/>
                        <a:t>Transformer-Large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213M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8x P100 (3.5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400" dirty="0"/>
                        <a:t>BERT-Base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r>
                        <a:rPr lang="en-US" sz="1400" dirty="0"/>
                        <a:t>BERT-Large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16x TPU (4 days)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XLNet</a:t>
                      </a:r>
                      <a:r>
                        <a:rPr lang="en-US" sz="1400" dirty="0"/>
                        <a:t>-Large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~340M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126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TPU-v3 (2.5</a:t>
                      </a:r>
                      <a:r>
                        <a:rPr lang="en-US" sz="1400" baseline="0" dirty="0"/>
                        <a:t>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76">
                <a:tc>
                  <a:txBody>
                    <a:bodyPr/>
                    <a:lstStyle/>
                    <a:p>
                      <a:r>
                        <a:rPr lang="en-US" sz="1400" dirty="0" err="1"/>
                        <a:t>RoBERTa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355M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1024x V100 GPU</a:t>
                      </a:r>
                      <a:r>
                        <a:rPr lang="en-US" sz="1400" baseline="0" dirty="0"/>
                        <a:t> (1 day)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Megatron</a:t>
                      </a:r>
                      <a:r>
                        <a:rPr lang="en-US" sz="1400" dirty="0"/>
                        <a:t>-LM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3072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8.3B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174 GB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512x V100 GPU (</a:t>
                      </a:r>
                      <a:r>
                        <a:rPr lang="en-US" sz="1400" baseline="0" dirty="0"/>
                        <a:t>9 days)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Turing-NLG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4256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256x V100 GPU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217243"/>
                  </a:ext>
                </a:extLst>
              </a:tr>
              <a:tr h="329979">
                <a:tc>
                  <a:txBody>
                    <a:bodyPr/>
                    <a:lstStyle/>
                    <a:p>
                      <a:r>
                        <a:rPr lang="en-US" sz="1400" dirty="0"/>
                        <a:t>GPT-3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12288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175B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694GB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4308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057400" y="6400800"/>
            <a:ext cx="838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Brown et al., Language Models are Few-Shot Learners, </a:t>
            </a:r>
            <a:r>
              <a:rPr lang="en-US" sz="1600" dirty="0" err="1"/>
              <a:t>NeurIPS</a:t>
            </a:r>
            <a:r>
              <a:rPr lang="en-US" sz="1600" dirty="0"/>
              <a:t> 2020 (Best Paper Award)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78AF0-0A32-9A42-A4BD-2EA2AA797F33}"/>
              </a:ext>
            </a:extLst>
          </p:cNvPr>
          <p:cNvSpPr txBox="1"/>
          <p:nvPr/>
        </p:nvSpPr>
        <p:spPr>
          <a:xfrm>
            <a:off x="8575014" y="4772219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~$4.6M, 355 GPU-years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FB7F6-634B-184A-94CC-1791F8B486ED}"/>
              </a:ext>
            </a:extLst>
          </p:cNvPr>
          <p:cNvSpPr txBox="1"/>
          <p:nvPr/>
        </p:nvSpPr>
        <p:spPr>
          <a:xfrm>
            <a:off x="10321058" y="509792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71EF7-69C9-D545-B15B-00EBDB5F2250}"/>
              </a:ext>
            </a:extLst>
          </p:cNvPr>
          <p:cNvSpPr/>
          <p:nvPr/>
        </p:nvSpPr>
        <p:spPr>
          <a:xfrm>
            <a:off x="9699757" y="4343400"/>
            <a:ext cx="2273655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62C98-21FA-D340-BD80-6BE8D8718C72}"/>
              </a:ext>
            </a:extLst>
          </p:cNvPr>
          <p:cNvSpPr txBox="1"/>
          <p:nvPr/>
        </p:nvSpPr>
        <p:spPr>
          <a:xfrm>
            <a:off x="10032434" y="3839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13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2A06-FC39-964E-836F-28FB5DE4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 GPT (Generative Pre-Training)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9C7748-9D69-6341-AAC8-9ADE29C9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Pre-training task: next token prediction (causal language modeling)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4BF35-A337-1548-98DE-08FFFF3E6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09881"/>
            <a:ext cx="5486400" cy="4385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09E6E-4FCC-CA42-8CB5-F8EB5BA40D51}"/>
              </a:ext>
            </a:extLst>
          </p:cNvPr>
          <p:cNvSpPr txBox="1"/>
          <p:nvPr/>
        </p:nvSpPr>
        <p:spPr>
          <a:xfrm>
            <a:off x="10744200" y="650684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Image source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60895F-1E98-F241-8B24-A386EF356E7D}"/>
              </a:ext>
            </a:extLst>
          </p:cNvPr>
          <p:cNvSpPr/>
          <p:nvPr/>
        </p:nvSpPr>
        <p:spPr>
          <a:xfrm>
            <a:off x="685800" y="6360755"/>
            <a:ext cx="1013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A. Radford et al., </a:t>
            </a:r>
            <a:r>
              <a:rPr lang="en-US" sz="1600" dirty="0">
                <a:hlinkClick r:id="rId5"/>
              </a:rPr>
              <a:t>Improving language understanding with unsupervised learning</a:t>
            </a:r>
            <a:r>
              <a:rPr lang="en-US" sz="1600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3678284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91ED-2E6E-7947-93BC-D7E0A8F1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GPT-2 and GPT-3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450042-99CD-1946-BE32-622D7072E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idea: if the model and training datasets are big enough, model can adapt to new tasks </a:t>
            </a:r>
            <a:r>
              <a:rPr lang="en-US" i="1" dirty="0"/>
              <a:t>without fine-tuning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A54448-2151-4247-A09A-A150D7F8D414}"/>
              </a:ext>
            </a:extLst>
          </p:cNvPr>
          <p:cNvSpPr/>
          <p:nvPr/>
        </p:nvSpPr>
        <p:spPr>
          <a:xfrm>
            <a:off x="1905000" y="6013181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GPT-2: A. Radford et al., </a:t>
            </a:r>
            <a:r>
              <a:rPr lang="en-US" sz="1600" dirty="0">
                <a:hlinkClick r:id="rId3"/>
              </a:rPr>
              <a:t>Language models are unsupervised multitask learners</a:t>
            </a:r>
            <a:r>
              <a:rPr lang="en-US" sz="1600" dirty="0"/>
              <a:t>,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ED18FF-8FA3-E44F-AFC1-E1C3A1605549}"/>
              </a:ext>
            </a:extLst>
          </p:cNvPr>
          <p:cNvSpPr/>
          <p:nvPr/>
        </p:nvSpPr>
        <p:spPr>
          <a:xfrm>
            <a:off x="952499" y="6531271"/>
            <a:ext cx="1028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GPT-3: T. Brown et al., </a:t>
            </a:r>
            <a:r>
              <a:rPr lang="en-US" sz="1600" dirty="0">
                <a:hlinkClick r:id="rId4"/>
              </a:rPr>
              <a:t>Language models are few-shot learners</a:t>
            </a:r>
            <a:r>
              <a:rPr lang="en-US" sz="1600" dirty="0"/>
              <a:t>, </a:t>
            </a:r>
            <a:r>
              <a:rPr lang="en-US" sz="1600" dirty="0" err="1"/>
              <a:t>NeurIPS</a:t>
            </a:r>
            <a:r>
              <a:rPr lang="en-US" sz="1600" dirty="0"/>
              <a:t> 2020 (Best Paper Award)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93DD27-D782-724D-ABBD-D44251F858C5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1957530"/>
          <a:ext cx="10744199" cy="1166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910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890">
                <a:tc>
                  <a:txBody>
                    <a:bodyPr/>
                    <a:lstStyle/>
                    <a:p>
                      <a:r>
                        <a:rPr lang="en-US" sz="1600" dirty="0"/>
                        <a:t>Model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Layers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Hidden dim.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Heads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Params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Dataset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90">
                <a:tc>
                  <a:txBody>
                    <a:bodyPr/>
                    <a:lstStyle/>
                    <a:p>
                      <a:r>
                        <a:rPr lang="en-US" sz="1600" dirty="0"/>
                        <a:t>GPT-2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1.5B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WebText</a:t>
                      </a:r>
                      <a:r>
                        <a:rPr lang="en-US" sz="1600" dirty="0"/>
                        <a:t>: 40GB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8890">
                <a:tc>
                  <a:txBody>
                    <a:bodyPr/>
                    <a:lstStyle/>
                    <a:p>
                      <a:r>
                        <a:rPr lang="en-US" sz="1600" dirty="0"/>
                        <a:t>GPT-3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96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12288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96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175B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CommonCrawl</a:t>
                      </a:r>
                      <a:r>
                        <a:rPr lang="en-US" sz="1600" dirty="0"/>
                        <a:t> (cleaned up): 694GB</a:t>
                      </a:r>
                    </a:p>
                  </a:txBody>
                  <a:tcPr anchor="ctr">
                    <a:solidFill>
                      <a:srgbClr val="EE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430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E11F79-6502-2E49-82F0-733900618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76600"/>
            <a:ext cx="8305800" cy="27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84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91ED-2E6E-7947-93BC-D7E0A8F1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EF7A9-4E8C-A641-8611-CB02D8351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idea: if the model and training datasets are big enough, model can adapt to new tasks </a:t>
            </a:r>
            <a:r>
              <a:rPr lang="en-US" i="1" dirty="0"/>
              <a:t>without fine-tuning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Few-shot learning:</a:t>
            </a:r>
            <a:r>
              <a:rPr lang="en-US" dirty="0"/>
              <a:t> In addition to the task description, the model sees a few examples of the task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ED18FF-8FA3-E44F-AFC1-E1C3A1605549}"/>
              </a:ext>
            </a:extLst>
          </p:cNvPr>
          <p:cNvSpPr/>
          <p:nvPr/>
        </p:nvSpPr>
        <p:spPr>
          <a:xfrm>
            <a:off x="2558498" y="6494766"/>
            <a:ext cx="7075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T. Brown et al., </a:t>
            </a:r>
            <a:r>
              <a:rPr lang="en-US" sz="1600" dirty="0">
                <a:hlinkClick r:id="rId3"/>
              </a:rPr>
              <a:t>Language models are few-shot learners</a:t>
            </a:r>
            <a:r>
              <a:rPr lang="en-US" sz="1600" dirty="0"/>
              <a:t>, </a:t>
            </a:r>
            <a:r>
              <a:rPr lang="en-US" sz="1600" dirty="0" err="1"/>
              <a:t>NeurIPS</a:t>
            </a:r>
            <a:r>
              <a:rPr lang="en-US" sz="1600" dirty="0"/>
              <a:t>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7E24B-4E8D-A844-9F2C-1755D370C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3"/>
          <a:stretch/>
        </p:blipFill>
        <p:spPr>
          <a:xfrm>
            <a:off x="2830996" y="3276600"/>
            <a:ext cx="7012264" cy="32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0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91ED-2E6E-7947-93BC-D7E0A8F1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EF7A9-4E8C-A641-8611-CB02D8351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idea: if the model and training datasets are big enough, model can adapt to new tasks </a:t>
            </a:r>
            <a:r>
              <a:rPr lang="en-US" i="1" dirty="0"/>
              <a:t>without fine-tuning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One-shot learning:</a:t>
            </a:r>
            <a:r>
              <a:rPr lang="en-US" dirty="0"/>
              <a:t> In addition to the task description, the model sees a </a:t>
            </a:r>
            <a:r>
              <a:rPr lang="en-US" i="1" dirty="0"/>
              <a:t>single example</a:t>
            </a:r>
            <a:r>
              <a:rPr lang="en-US" dirty="0"/>
              <a:t> of the task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28AE0-2EB5-064A-9B1B-FE66C296E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42"/>
          <a:stretch/>
        </p:blipFill>
        <p:spPr>
          <a:xfrm>
            <a:off x="2830996" y="3676080"/>
            <a:ext cx="7148201" cy="2267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C78DBC-96EB-EE4F-8619-10DEBBD39377}"/>
              </a:ext>
            </a:extLst>
          </p:cNvPr>
          <p:cNvSpPr/>
          <p:nvPr/>
        </p:nvSpPr>
        <p:spPr>
          <a:xfrm>
            <a:off x="2558498" y="6494766"/>
            <a:ext cx="7075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T. Brown et al., </a:t>
            </a:r>
            <a:r>
              <a:rPr lang="en-US" sz="1600" dirty="0">
                <a:hlinkClick r:id="rId4"/>
              </a:rPr>
              <a:t>Language models are few-shot learners</a:t>
            </a:r>
            <a:r>
              <a:rPr lang="en-US" sz="1600" dirty="0"/>
              <a:t>, </a:t>
            </a:r>
            <a:r>
              <a:rPr lang="en-US" sz="1600" dirty="0" err="1"/>
              <a:t>NeurIPS</a:t>
            </a:r>
            <a:r>
              <a:rPr lang="en-US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67005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91ED-2E6E-7947-93BC-D7E0A8F1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EF7A9-4E8C-A641-8611-CB02D8351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idea: if the model and training datasets are big enough, model can adapt to new tasks </a:t>
            </a:r>
            <a:r>
              <a:rPr lang="en-US" i="1" dirty="0"/>
              <a:t>without fine-tuning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Zero-shot learning:</a:t>
            </a:r>
            <a:r>
              <a:rPr lang="en-US" dirty="0"/>
              <a:t> The model sees the task description and </a:t>
            </a:r>
            <a:r>
              <a:rPr lang="en-US" i="1" dirty="0"/>
              <a:t>no </a:t>
            </a:r>
            <a:r>
              <a:rPr lang="en-US" dirty="0"/>
              <a:t>training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8EBAE-26C6-1D4F-A9FB-E86C6C5E7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114800"/>
            <a:ext cx="6744412" cy="144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FD724F-5683-A74E-B8CC-2D7B8D85C417}"/>
              </a:ext>
            </a:extLst>
          </p:cNvPr>
          <p:cNvSpPr/>
          <p:nvPr/>
        </p:nvSpPr>
        <p:spPr>
          <a:xfrm>
            <a:off x="2558498" y="6494766"/>
            <a:ext cx="7075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T. Brown et al., </a:t>
            </a:r>
            <a:r>
              <a:rPr lang="en-US" sz="1600" dirty="0">
                <a:hlinkClick r:id="rId4"/>
              </a:rPr>
              <a:t>Language models are few-shot learners</a:t>
            </a:r>
            <a:r>
              <a:rPr lang="en-US" sz="1600" dirty="0"/>
              <a:t>, </a:t>
            </a:r>
            <a:r>
              <a:rPr lang="en-US" sz="1600" dirty="0" err="1"/>
              <a:t>NeurIPS</a:t>
            </a:r>
            <a:r>
              <a:rPr lang="en-US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67874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450C-DCCA-3044-B599-83306FAE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Key-Value-Query attention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9F0C8-719B-6547-BDF1-BB68432E5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1"/>
            <a:ext cx="7315200" cy="47355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882AF-1CE5-E441-BD84-9F97E8991863}"/>
              </a:ext>
            </a:extLst>
          </p:cNvPr>
          <p:cNvSpPr txBox="1"/>
          <p:nvPr/>
        </p:nvSpPr>
        <p:spPr>
          <a:xfrm>
            <a:off x="10643452" y="6431577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Image source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FFC1FB-1548-5A4E-8350-3010BB32945F}"/>
              </a:ext>
            </a:extLst>
          </p:cNvPr>
          <p:cNvSpPr/>
          <p:nvPr/>
        </p:nvSpPr>
        <p:spPr>
          <a:xfrm>
            <a:off x="2133600" y="1447800"/>
            <a:ext cx="2286000" cy="1131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45C4D7-5A8D-CE4A-ADB9-B4C0837E0994}"/>
              </a:ext>
            </a:extLst>
          </p:cNvPr>
          <p:cNvSpPr/>
          <p:nvPr/>
        </p:nvSpPr>
        <p:spPr>
          <a:xfrm>
            <a:off x="6477000" y="3671121"/>
            <a:ext cx="2286000" cy="1510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3AEF2-35E0-454C-9D2F-765D6F164FF9}"/>
              </a:ext>
            </a:extLst>
          </p:cNvPr>
          <p:cNvSpPr txBox="1"/>
          <p:nvPr/>
        </p:nvSpPr>
        <p:spPr>
          <a:xfrm>
            <a:off x="2476500" y="1369399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decoder generates a </a:t>
            </a:r>
            <a:r>
              <a:rPr lang="en-US" b="1" i="1" dirty="0"/>
              <a:t>query</a:t>
            </a:r>
            <a:r>
              <a:rPr lang="en-US" dirty="0"/>
              <a:t> describing what it wants to focus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38ECC-EA5D-3D4B-BEE2-A79E494931E4}"/>
              </a:ext>
            </a:extLst>
          </p:cNvPr>
          <p:cNvSpPr txBox="1"/>
          <p:nvPr/>
        </p:nvSpPr>
        <p:spPr>
          <a:xfrm>
            <a:off x="6668290" y="5047867"/>
            <a:ext cx="356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Compute dot products between the query and the </a:t>
            </a:r>
            <a:r>
              <a:rPr lang="en-US" sz="1800" b="1" i="1" dirty="0"/>
              <a:t>keys</a:t>
            </a:r>
            <a:r>
              <a:rPr lang="en-US" sz="1800" dirty="0"/>
              <a:t> generated by encoder, giving alignment scores between source tokens and the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50E53-8AB9-7A40-9718-47A8FE63535C}"/>
              </a:ext>
            </a:extLst>
          </p:cNvPr>
          <p:cNvSpPr txBox="1"/>
          <p:nvPr/>
        </p:nvSpPr>
        <p:spPr>
          <a:xfrm>
            <a:off x="7121865" y="2514600"/>
            <a:ext cx="328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the </a:t>
            </a:r>
            <a:r>
              <a:rPr lang="en-US" b="1" i="1" dirty="0"/>
              <a:t>values</a:t>
            </a:r>
            <a:r>
              <a:rPr lang="en-US" dirty="0"/>
              <a:t> generated by encoder weighted by the attention weights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65621-8998-5D41-9ED6-37908A7E8820}"/>
              </a:ext>
            </a:extLst>
          </p:cNvPr>
          <p:cNvSpPr txBox="1"/>
          <p:nvPr/>
        </p:nvSpPr>
        <p:spPr>
          <a:xfrm>
            <a:off x="5952711" y="105450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843EC-C993-4946-A2F8-8732DF01190A}"/>
              </a:ext>
            </a:extLst>
          </p:cNvPr>
          <p:cNvSpPr txBox="1"/>
          <p:nvPr/>
        </p:nvSpPr>
        <p:spPr>
          <a:xfrm>
            <a:off x="2773017" y="621613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Encoder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4B14A-79A7-0944-97BB-4704D01F4C10}"/>
              </a:ext>
            </a:extLst>
          </p:cNvPr>
          <p:cNvSpPr/>
          <p:nvPr/>
        </p:nvSpPr>
        <p:spPr>
          <a:xfrm>
            <a:off x="6661308" y="3891798"/>
            <a:ext cx="3339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Feed the scores into a </a:t>
            </a:r>
            <a:r>
              <a:rPr lang="en-US" dirty="0" err="1"/>
              <a:t>softmax</a:t>
            </a:r>
            <a:r>
              <a:rPr lang="en-US" dirty="0"/>
              <a:t> to create the attention weights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061506-57FA-D84F-9B80-C8741E3E6FF7}"/>
              </a:ext>
            </a:extLst>
          </p:cNvPr>
          <p:cNvCxnSpPr/>
          <p:nvPr/>
        </p:nvCxnSpPr>
        <p:spPr>
          <a:xfrm>
            <a:off x="2819400" y="2281410"/>
            <a:ext cx="0" cy="40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8B5C36-0EC1-884B-A14B-25249CF98C2C}"/>
              </a:ext>
            </a:extLst>
          </p:cNvPr>
          <p:cNvCxnSpPr>
            <a:cxnSpLocks/>
          </p:cNvCxnSpPr>
          <p:nvPr/>
        </p:nvCxnSpPr>
        <p:spPr>
          <a:xfrm flipH="1" flipV="1">
            <a:off x="6324600" y="4765544"/>
            <a:ext cx="336708" cy="18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F77C7-8A3A-7845-9F29-6BF58CFE43B4}"/>
                  </a:ext>
                </a:extLst>
              </p:cNvPr>
              <p:cNvSpPr/>
              <p:nvPr/>
            </p:nvSpPr>
            <p:spPr>
              <a:xfrm>
                <a:off x="2446021" y="5581104"/>
                <a:ext cx="373380" cy="389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F77C7-8A3A-7845-9F29-6BF58CFE4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021" y="5581104"/>
                <a:ext cx="373380" cy="389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19F90-DD6C-EC40-B9EC-E5D6FDF41796}"/>
                  </a:ext>
                </a:extLst>
              </p:cNvPr>
              <p:cNvSpPr/>
              <p:nvPr/>
            </p:nvSpPr>
            <p:spPr>
              <a:xfrm>
                <a:off x="3530502" y="5581103"/>
                <a:ext cx="373380" cy="389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19F90-DD6C-EC40-B9EC-E5D6FDF41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02" y="5581103"/>
                <a:ext cx="373380" cy="389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EE661E-90DD-504F-ADE8-671E6D6BC53E}"/>
                  </a:ext>
                </a:extLst>
              </p:cNvPr>
              <p:cNvSpPr/>
              <p:nvPr/>
            </p:nvSpPr>
            <p:spPr>
              <a:xfrm>
                <a:off x="4572000" y="5581103"/>
                <a:ext cx="443917" cy="389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EE661E-90DD-504F-ADE8-671E6D6BC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581103"/>
                <a:ext cx="443917" cy="389965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46DD0E-07D1-514B-85FC-940A57D6CDDD}"/>
                  </a:ext>
                </a:extLst>
              </p:cNvPr>
              <p:cNvSpPr/>
              <p:nvPr/>
            </p:nvSpPr>
            <p:spPr>
              <a:xfrm>
                <a:off x="5605272" y="5581103"/>
                <a:ext cx="473663" cy="389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46DD0E-07D1-514B-85FC-940A57D6C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272" y="5581103"/>
                <a:ext cx="473663" cy="389965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BB203C-F606-2D4F-BDD3-992D8C96DCB2}"/>
                  </a:ext>
                </a:extLst>
              </p:cNvPr>
              <p:cNvSpPr/>
              <p:nvPr/>
            </p:nvSpPr>
            <p:spPr>
              <a:xfrm>
                <a:off x="5616853" y="1834530"/>
                <a:ext cx="373380" cy="389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BB203C-F606-2D4F-BDD3-992D8C96D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53" y="1834530"/>
                <a:ext cx="373380" cy="3899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1214B9-FA11-2449-9DFE-B8B1869C776D}"/>
                  </a:ext>
                </a:extLst>
              </p:cNvPr>
              <p:cNvSpPr/>
              <p:nvPr/>
            </p:nvSpPr>
            <p:spPr>
              <a:xfrm>
                <a:off x="6701334" y="1834529"/>
                <a:ext cx="373380" cy="389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1214B9-FA11-2449-9DFE-B8B1869C7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334" y="1834529"/>
                <a:ext cx="373380" cy="389965"/>
              </a:xfrm>
              <a:prstGeom prst="rect">
                <a:avLst/>
              </a:prstGeom>
              <a:blipFill>
                <a:blip r:embed="rId10"/>
                <a:stretch>
                  <a:fillRect l="-344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C6CD647-7AE7-B849-AA97-C8ACD8451CC8}"/>
                  </a:ext>
                </a:extLst>
              </p:cNvPr>
              <p:cNvSpPr/>
              <p:nvPr/>
            </p:nvSpPr>
            <p:spPr>
              <a:xfrm>
                <a:off x="7696200" y="1834529"/>
                <a:ext cx="443917" cy="389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C6CD647-7AE7-B849-AA97-C8ACD8451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1834529"/>
                <a:ext cx="443917" cy="389965"/>
              </a:xfrm>
              <a:prstGeom prst="rect">
                <a:avLst/>
              </a:prstGeom>
              <a:blipFill>
                <a:blip r:embed="rId11"/>
                <a:stretch>
                  <a:fillRect b="-645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BCFBC0-239C-3642-92A7-6624DF9BA72B}"/>
                  </a:ext>
                </a:extLst>
              </p:cNvPr>
              <p:cNvSpPr/>
              <p:nvPr/>
            </p:nvSpPr>
            <p:spPr>
              <a:xfrm>
                <a:off x="8729472" y="1834529"/>
                <a:ext cx="473663" cy="3899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BCFBC0-239C-3642-92A7-6624DF9BA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72" y="1834529"/>
                <a:ext cx="473663" cy="389965"/>
              </a:xfrm>
              <a:prstGeom prst="rect">
                <a:avLst/>
              </a:prstGeom>
              <a:blipFill>
                <a:blip r:embed="rId12"/>
                <a:stretch>
                  <a:fillRect b="-645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13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D7A1-EC57-BC44-888C-44470543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Generate news article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3F5AA-E988-3041-9B11-FC39EC87F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1" y="895977"/>
            <a:ext cx="9044949" cy="5962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30F867-73D1-D047-B26D-D4AB286FECC6}"/>
              </a:ext>
            </a:extLst>
          </p:cNvPr>
          <p:cNvSpPr txBox="1"/>
          <p:nvPr/>
        </p:nvSpPr>
        <p:spPr>
          <a:xfrm>
            <a:off x="9488557" y="1066800"/>
            <a:ext cx="2486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Gray: human prompts, boldface: GPT-3 completions</a:t>
            </a:r>
          </a:p>
          <a:p>
            <a:endParaRPr lang="en-US" dirty="0"/>
          </a:p>
          <a:p>
            <a:r>
              <a:rPr lang="en-US" dirty="0"/>
              <a:t>(Three articles provided as training examples)</a:t>
            </a:r>
          </a:p>
        </p:txBody>
      </p:sp>
    </p:spTree>
    <p:extLst>
      <p:ext uri="{BB962C8B-B14F-4D97-AF65-F5344CB8AC3E}">
        <p14:creationId xmlns:p14="http://schemas.microsoft.com/office/powerpoint/2010/main" val="4135086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D7A1-EC57-BC44-888C-44470543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Use new word in sentence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3C895-9F89-2D43-91B7-57CDF5717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3"/>
          <a:stretch/>
        </p:blipFill>
        <p:spPr>
          <a:xfrm>
            <a:off x="686450" y="914400"/>
            <a:ext cx="8802107" cy="5321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04C38-274F-4E4D-9E60-5631A31F7B7B}"/>
              </a:ext>
            </a:extLst>
          </p:cNvPr>
          <p:cNvSpPr txBox="1"/>
          <p:nvPr/>
        </p:nvSpPr>
        <p:spPr>
          <a:xfrm>
            <a:off x="9488557" y="1066800"/>
            <a:ext cx="248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Gray: human prompts, boldface: GPT-3 completions</a:t>
            </a:r>
          </a:p>
        </p:txBody>
      </p:sp>
    </p:spTree>
    <p:extLst>
      <p:ext uri="{BB962C8B-B14F-4D97-AF65-F5344CB8AC3E}">
        <p14:creationId xmlns:p14="http://schemas.microsoft.com/office/powerpoint/2010/main" val="2441780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D7A1-EC57-BC44-888C-44470543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Correct grammar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3F73F-6B07-1545-9BF6-E2AB2E9AC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14400"/>
            <a:ext cx="8151184" cy="57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30F867-73D1-D047-B26D-D4AB286FECC6}"/>
              </a:ext>
            </a:extLst>
          </p:cNvPr>
          <p:cNvSpPr txBox="1"/>
          <p:nvPr/>
        </p:nvSpPr>
        <p:spPr>
          <a:xfrm>
            <a:off x="9488557" y="1066800"/>
            <a:ext cx="248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Gray: human prompts, boldface: GPT-3 completions</a:t>
            </a:r>
          </a:p>
        </p:txBody>
      </p:sp>
    </p:spTree>
    <p:extLst>
      <p:ext uri="{BB962C8B-B14F-4D97-AF65-F5344CB8AC3E}">
        <p14:creationId xmlns:p14="http://schemas.microsoft.com/office/powerpoint/2010/main" val="1694614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B33E-1006-B74E-BD20-20813C12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Generate poems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D3E36-FA8B-4641-A9BF-BD51AFBA8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6" y="901148"/>
            <a:ext cx="10363200" cy="2869969"/>
          </a:xfrm>
        </p:spPr>
      </p:pic>
    </p:spTree>
    <p:extLst>
      <p:ext uri="{BB962C8B-B14F-4D97-AF65-F5344CB8AC3E}">
        <p14:creationId xmlns:p14="http://schemas.microsoft.com/office/powerpoint/2010/main" val="1339732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B33E-1006-B74E-BD20-20813C12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Generate poems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AD23E-C674-1540-B4E6-D054AAF2C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5092700" cy="452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ABA5D-C651-FA49-B46B-FDF6BA2E9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600200"/>
            <a:ext cx="7061200" cy="49149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AF026-9457-8749-9197-B4013E565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22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6854-6D64-9049-9C31-484221C1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creative fiction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3FF28E-2FBE-E843-B3C8-3507FB419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48" y="914400"/>
            <a:ext cx="8779552" cy="508721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3F9066-E34D-6D48-961E-E421A5B6F3FA}"/>
              </a:ext>
            </a:extLst>
          </p:cNvPr>
          <p:cNvSpPr/>
          <p:nvPr/>
        </p:nvSpPr>
        <p:spPr>
          <a:xfrm>
            <a:off x="4322174" y="6008243"/>
            <a:ext cx="317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www.gwern.net</a:t>
            </a:r>
            <a:r>
              <a:rPr lang="en-US" dirty="0">
                <a:hlinkClick r:id="rId3"/>
              </a:rPr>
              <a:t>/GPT-3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8B9591-501E-0245-86C6-B0995DD32644}"/>
              </a:ext>
            </a:extLst>
          </p:cNvPr>
          <p:cNvSpPr/>
          <p:nvPr/>
        </p:nvSpPr>
        <p:spPr>
          <a:xfrm>
            <a:off x="1219200" y="6377575"/>
            <a:ext cx="7199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much, much more, see: </a:t>
            </a:r>
            <a:r>
              <a:rPr lang="en-US" dirty="0">
                <a:hlinkClick r:id="rId4"/>
              </a:rPr>
              <a:t>https://github.com/elyase/awesome-gpt3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32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9710-9175-6341-A1FE-A1529B18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00B4-4821-2E4D-B92E-C0662EE6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Male vs. female: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DE03A-F4A3-BD47-94AD-996777653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12192000" cy="45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64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9710-9175-6341-A1FE-A1529B18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00B4-4821-2E4D-B92E-C0662EE6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B24B5-3D30-D041-AB41-A12ED2F0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6731000" cy="537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5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9710-9175-6341-A1FE-A1529B18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00B4-4821-2E4D-B92E-C0662EE6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Religion: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3F862-D3CF-6E4E-9C11-ADC1E617D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47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55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717F-3449-6B49-BBB8-0A869CFA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D798-3C22-E245-9C6D-BC0348FC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Potential damage from bias and misuse (e.g., offensive chatbots, fake news, fake college essays)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Privacy (e.g., </a:t>
            </a:r>
            <a:r>
              <a:rPr lang="en-US" dirty="0">
                <a:hlinkClick r:id="rId2"/>
              </a:rPr>
              <a:t>memorizing</a:t>
            </a:r>
            <a:r>
              <a:rPr lang="en-US" dirty="0"/>
              <a:t> and revealing personal data from the training set)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Access and reproducibility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Carbon footprint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Potential for destroying jobs (e.g., writers, editors, programmers)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Too smart</a:t>
            </a:r>
            <a:r>
              <a:rPr lang="en-US" dirty="0"/>
              <a:t> or </a:t>
            </a:r>
            <a:r>
              <a:rPr lang="en-US" dirty="0">
                <a:hlinkClick r:id="rId6"/>
              </a:rPr>
              <a:t>not smart enough</a:t>
            </a:r>
            <a:r>
              <a:rPr lang="en-US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also: </a:t>
            </a:r>
            <a:r>
              <a:rPr lang="en-US" dirty="0">
                <a:hlinkClick r:id="rId7"/>
              </a:rPr>
              <a:t>Philosophers on GPT-3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BA7A87-A0AE-A043-9C91-4C6493BAEC22}"/>
              </a:ext>
            </a:extLst>
          </p:cNvPr>
          <p:cNvSpPr/>
          <p:nvPr/>
        </p:nvSpPr>
        <p:spPr>
          <a:xfrm>
            <a:off x="7391400" y="685800"/>
            <a:ext cx="4800600" cy="22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731987" y="3863873"/>
            <a:ext cx="3235930" cy="17949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Key-Value-Query attention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40">
                <a:extLst>
                  <a:ext uri="{FF2B5EF4-FFF2-40B4-BE49-F238E27FC236}">
                    <a16:creationId xmlns:a16="http://schemas.microsoft.com/office/drawing/2014/main" id="{D197B103-81A2-8C47-9093-D02156D18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14400"/>
                <a:ext cx="5979392" cy="52578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Key vectors: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sz="2400" baseline="-25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Value Vectors: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baseline="-25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Query vectors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Similarities: </a:t>
                </a:r>
                <a:r>
                  <a:rPr lang="en-US" sz="2400" i="1" dirty="0"/>
                  <a:t>scaled dot-product attention</a:t>
                </a:r>
                <a:endParaRPr lang="en-US" sz="240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 dirty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 · </m:t>
                            </m:r>
                            <m:r>
                              <a:rPr lang="en-US" sz="2400" i="1" dirty="0" err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2400" i="1" baseline="-25000" dirty="0" err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i="1" dirty="0">
                    <a:solidFill>
                      <a:srgbClr val="9900CC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/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the dimensionality of the keys)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Attn. weights: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sz="2400" dirty="0" err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Output vectors: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 or 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𝐴𝑉</m:t>
                    </m:r>
                  </m:oMath>
                </a14:m>
                <a:endParaRPr lang="en-US" sz="2400" dirty="0">
                  <a:solidFill>
                    <a:srgbClr val="BC44C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1" name="Content Placeholder 40">
                <a:extLst>
                  <a:ext uri="{FF2B5EF4-FFF2-40B4-BE49-F238E27FC236}">
                    <a16:creationId xmlns:a16="http://schemas.microsoft.com/office/drawing/2014/main" id="{D197B103-81A2-8C47-9093-D02156D18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14400"/>
                <a:ext cx="5979392" cy="5257800"/>
              </a:xfrm>
              <a:blipFill>
                <a:blip r:embed="rId2"/>
                <a:stretch>
                  <a:fillRect l="-1486" t="-966" r="-637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903595" y="5960592"/>
                <a:ext cx="440971" cy="576781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595" y="5960592"/>
                <a:ext cx="440971" cy="576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715111" y="5960592"/>
                <a:ext cx="440971" cy="576781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111" y="5960592"/>
                <a:ext cx="440971" cy="57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515538" y="5960592"/>
                <a:ext cx="440971" cy="576781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38" y="5960592"/>
                <a:ext cx="440971" cy="5767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327802" y="5960592"/>
                <a:ext cx="440971" cy="576781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802" y="5960592"/>
                <a:ext cx="440971" cy="5767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967859" y="3996908"/>
                <a:ext cx="575981" cy="38996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59" y="3996908"/>
                <a:ext cx="575981" cy="3899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967859" y="4566370"/>
                <a:ext cx="575981" cy="38996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59" y="4566370"/>
                <a:ext cx="575981" cy="3899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967859" y="5141506"/>
                <a:ext cx="575981" cy="38996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59" y="5141506"/>
                <a:ext cx="575981" cy="3899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849923" y="3996908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23" y="3996908"/>
                <a:ext cx="575981" cy="3899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849923" y="4566370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23" y="4566370"/>
                <a:ext cx="575981" cy="3899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9923" y="5141506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23" y="5141506"/>
                <a:ext cx="575981" cy="3899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48678" y="3983974"/>
                <a:ext cx="563386" cy="41583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678" y="3983974"/>
                <a:ext cx="563386" cy="415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654650" y="3978791"/>
                <a:ext cx="563386" cy="41583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3978791"/>
                <a:ext cx="563386" cy="415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8842388" y="455990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88" y="4559903"/>
                <a:ext cx="563386" cy="4028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842388" y="5135039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88" y="5135039"/>
                <a:ext cx="563386" cy="4028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54650" y="4566370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4566370"/>
                <a:ext cx="563386" cy="4028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654650" y="512857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5128573"/>
                <a:ext cx="563386" cy="4028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460622" y="512857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622" y="5128573"/>
                <a:ext cx="563386" cy="4028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0466912" y="4566370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12" y="4566370"/>
                <a:ext cx="563386" cy="4028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0463864" y="3985258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864" y="3985258"/>
                <a:ext cx="563386" cy="4028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260258" y="512857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258" y="5128573"/>
                <a:ext cx="563386" cy="4028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1266548" y="4566370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548" y="4566370"/>
                <a:ext cx="563386" cy="4028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1263500" y="3985258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500" y="3985258"/>
                <a:ext cx="563386" cy="4028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13" idx="3"/>
            <a:endCxn id="21" idx="1"/>
          </p:cNvCxnSpPr>
          <p:nvPr/>
        </p:nvCxnSpPr>
        <p:spPr>
          <a:xfrm>
            <a:off x="7543840" y="4191891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3"/>
            <a:endCxn id="22" idx="1"/>
          </p:cNvCxnSpPr>
          <p:nvPr/>
        </p:nvCxnSpPr>
        <p:spPr>
          <a:xfrm>
            <a:off x="7543840" y="4761353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3"/>
            <a:endCxn id="23" idx="1"/>
          </p:cNvCxnSpPr>
          <p:nvPr/>
        </p:nvCxnSpPr>
        <p:spPr>
          <a:xfrm>
            <a:off x="7543840" y="5336489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3" idx="3"/>
          </p:cNvCxnSpPr>
          <p:nvPr/>
        </p:nvCxnSpPr>
        <p:spPr>
          <a:xfrm>
            <a:off x="8425904" y="5336489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2" idx="3"/>
            <a:endCxn id="55" idx="1"/>
          </p:cNvCxnSpPr>
          <p:nvPr/>
        </p:nvCxnSpPr>
        <p:spPr>
          <a:xfrm flipV="1">
            <a:off x="8425904" y="4761352"/>
            <a:ext cx="3060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</p:cNvCxnSpPr>
          <p:nvPr/>
        </p:nvCxnSpPr>
        <p:spPr>
          <a:xfrm>
            <a:off x="8425904" y="4191891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119280" y="5643145"/>
            <a:ext cx="0" cy="3152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9936343" y="5676761"/>
            <a:ext cx="0" cy="2816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742315" y="5690208"/>
            <a:ext cx="0" cy="268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1541951" y="5676761"/>
            <a:ext cx="0" cy="268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8731987" y="1660626"/>
            <a:ext cx="3235930" cy="17949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848678" y="1780727"/>
                <a:ext cx="563386" cy="41583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678" y="1780727"/>
                <a:ext cx="563386" cy="415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9654650" y="1775544"/>
                <a:ext cx="563386" cy="41583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1775544"/>
                <a:ext cx="563386" cy="415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842388" y="2356656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88" y="2356656"/>
                <a:ext cx="563386" cy="4028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8842388" y="2931792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88" y="2931792"/>
                <a:ext cx="563386" cy="4028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9654650" y="236312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2363123"/>
                <a:ext cx="563386" cy="4028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9654650" y="2925326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2925326"/>
                <a:ext cx="563386" cy="4028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0460622" y="2925326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622" y="2925326"/>
                <a:ext cx="563386" cy="4028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10466912" y="236312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12" y="2363123"/>
                <a:ext cx="563386" cy="4028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0463864" y="1782011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864" y="1782011"/>
                <a:ext cx="563386" cy="4028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1260258" y="2925326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258" y="2925326"/>
                <a:ext cx="563386" cy="4028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1266548" y="236312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548" y="2363123"/>
                <a:ext cx="563386" cy="4028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11263500" y="1782011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500" y="1782011"/>
                <a:ext cx="563386" cy="40289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 flipV="1">
            <a:off x="10344237" y="3502820"/>
            <a:ext cx="0" cy="2816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448800" y="3463164"/>
            <a:ext cx="11592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r>
              <a:rPr lang="en-US" sz="1400" dirty="0"/>
              <a:t>(   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7852644" y="1793642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44" y="1793642"/>
                <a:ext cx="575981" cy="3899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7852644" y="2363104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44" y="2363104"/>
                <a:ext cx="575981" cy="3899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7852644" y="2938240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44" y="2938240"/>
                <a:ext cx="575981" cy="3899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8428625" y="3133223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428625" y="2558086"/>
            <a:ext cx="3060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8428625" y="1988625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13" idx="1"/>
            <a:endCxn id="82" idx="1"/>
          </p:cNvCxnSpPr>
          <p:nvPr/>
        </p:nvCxnSpPr>
        <p:spPr>
          <a:xfrm rot="10800000" flipH="1">
            <a:off x="6967858" y="1988625"/>
            <a:ext cx="884785" cy="2203266"/>
          </a:xfrm>
          <a:prstGeom prst="bentConnector3">
            <a:avLst>
              <a:gd name="adj1" fmla="val -1291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14" idx="1"/>
            <a:endCxn id="83" idx="1"/>
          </p:cNvCxnSpPr>
          <p:nvPr/>
        </p:nvCxnSpPr>
        <p:spPr>
          <a:xfrm rot="10800000" flipH="1">
            <a:off x="6967858" y="2558087"/>
            <a:ext cx="884785" cy="2203266"/>
          </a:xfrm>
          <a:prstGeom prst="bentConnector3">
            <a:avLst>
              <a:gd name="adj1" fmla="val -2963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15" idx="1"/>
            <a:endCxn id="84" idx="1"/>
          </p:cNvCxnSpPr>
          <p:nvPr/>
        </p:nvCxnSpPr>
        <p:spPr>
          <a:xfrm rot="10800000" flipH="1">
            <a:off x="6967858" y="3133223"/>
            <a:ext cx="884785" cy="2203266"/>
          </a:xfrm>
          <a:prstGeom prst="bentConnector3">
            <a:avLst>
              <a:gd name="adj1" fmla="val -44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8903595" y="304800"/>
                <a:ext cx="440971" cy="4421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595" y="304800"/>
                <a:ext cx="440971" cy="44214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9715111" y="304800"/>
                <a:ext cx="440971" cy="4421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111" y="304800"/>
                <a:ext cx="440971" cy="44214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0515538" y="304800"/>
                <a:ext cx="440971" cy="4421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38" y="304800"/>
                <a:ext cx="440971" cy="44214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327802" y="304800"/>
                <a:ext cx="440971" cy="4421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802" y="304800"/>
                <a:ext cx="440971" cy="44214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>
            <a:cxnSpLocks/>
          </p:cNvCxnSpPr>
          <p:nvPr/>
        </p:nvCxnSpPr>
        <p:spPr>
          <a:xfrm flipV="1">
            <a:off x="9119280" y="746947"/>
            <a:ext cx="0" cy="32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cxnSpLocks/>
          </p:cNvCxnSpPr>
          <p:nvPr/>
        </p:nvCxnSpPr>
        <p:spPr>
          <a:xfrm flipV="1">
            <a:off x="9936343" y="746948"/>
            <a:ext cx="0" cy="325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10742315" y="746948"/>
            <a:ext cx="0" cy="325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11541951" y="760395"/>
            <a:ext cx="0" cy="312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8731988" y="1072626"/>
            <a:ext cx="32359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Product(     ),   Sum(    )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10115741" y="1241901"/>
            <a:ext cx="235403" cy="7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11125200" y="1131628"/>
            <a:ext cx="3173" cy="186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cxnSpLocks/>
            <a:stCxn id="67" idx="0"/>
            <a:endCxn id="110" idx="2"/>
          </p:cNvCxnSpPr>
          <p:nvPr/>
        </p:nvCxnSpPr>
        <p:spPr>
          <a:xfrm flipV="1">
            <a:off x="10349952" y="1380403"/>
            <a:ext cx="1" cy="280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F401EA1-CCE9-E74A-942A-CE75C27B39E9}"/>
              </a:ext>
            </a:extLst>
          </p:cNvPr>
          <p:cNvSpPr txBox="1"/>
          <p:nvPr/>
        </p:nvSpPr>
        <p:spPr>
          <a:xfrm>
            <a:off x="50234" y="6488668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Adapted from </a:t>
            </a:r>
            <a:r>
              <a:rPr lang="en-US" sz="1600" dirty="0">
                <a:hlinkClick r:id="rId44"/>
              </a:rPr>
              <a:t>J. Johnson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076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1" grpId="0" uiExpand="1" build="p"/>
      <p:bldP spid="8" grpId="0" animBg="1"/>
      <p:bldP spid="9" grpId="0" animBg="1"/>
      <p:bldP spid="11" grpId="0" animBg="1"/>
      <p:bldP spid="1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/>
      <p:bldP spid="82" grpId="0" animBg="1"/>
      <p:bldP spid="83" grpId="0" animBg="1"/>
      <p:bldP spid="84" grpId="0" animBg="1"/>
      <p:bldP spid="102" grpId="0" animBg="1"/>
      <p:bldP spid="103" grpId="0" animBg="1"/>
      <p:bldP spid="104" grpId="0" animBg="1"/>
      <p:bldP spid="105" grpId="0" animBg="1"/>
      <p:bldP spid="1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2568-553A-9245-913C-688C2024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be scared of GPT-3?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DA7A9-CA8B-924E-884B-680255E350AA}"/>
              </a:ext>
            </a:extLst>
          </p:cNvPr>
          <p:cNvSpPr/>
          <p:nvPr/>
        </p:nvSpPr>
        <p:spPr>
          <a:xfrm>
            <a:off x="1219200" y="4617523"/>
            <a:ext cx="47514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linkClick r:id="rId2"/>
              </a:rPr>
              <a:t>https://www.nytimes.com/2020/07/29/opinion/gpt-3-ai-automation.html</a:t>
            </a:r>
            <a:endParaRPr lang="en-US" sz="1800" dirty="0"/>
          </a:p>
          <a:p>
            <a:pPr algn="ctr"/>
            <a:r>
              <a:rPr lang="en-US" sz="1800" dirty="0"/>
              <a:t>See also: </a:t>
            </a:r>
            <a:r>
              <a:rPr lang="en-US" sz="1800" dirty="0">
                <a:hlinkClick r:id="rId3"/>
              </a:rPr>
              <a:t>https://www.nytimes.com/2020/11/24/science/artificial-intelligence-ai-gpt3.html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F9E862-CC00-A140-8309-A2754EEC4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52" y="1501813"/>
            <a:ext cx="6065446" cy="3065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6D73A8-BEC9-4843-BF7E-7780E710A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04" y="1610482"/>
            <a:ext cx="1643115" cy="332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15A5DC-385D-CB4C-A551-FC90B52F9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56" y="1776965"/>
            <a:ext cx="4991100" cy="36479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28DFE2-F451-B04A-82EA-E6EA44AD83BE}"/>
              </a:ext>
            </a:extLst>
          </p:cNvPr>
          <p:cNvSpPr/>
          <p:nvPr/>
        </p:nvSpPr>
        <p:spPr>
          <a:xfrm>
            <a:off x="6996656" y="5318076"/>
            <a:ext cx="449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0000FF"/>
                </a:solidFill>
                <a:hlinkClick r:id="rId7"/>
              </a:rPr>
              <a:t>https://</a:t>
            </a:r>
            <a:r>
              <a:rPr lang="en-US" b="0" dirty="0" err="1">
                <a:solidFill>
                  <a:srgbClr val="0000FF"/>
                </a:solidFill>
                <a:hlinkClick r:id="rId7"/>
              </a:rPr>
              <a:t>www.technologyreview.com</a:t>
            </a:r>
            <a:r>
              <a:rPr lang="en-US" b="0" dirty="0">
                <a:solidFill>
                  <a:srgbClr val="0000FF"/>
                </a:solidFill>
                <a:hlinkClick r:id="rId7"/>
              </a:rPr>
              <a:t>/2020/08/22/1007539/gpt3-openai-language-generator-artificial-intelligence-ai-opinion/</a:t>
            </a:r>
            <a:endParaRPr lang="en-US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052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2568-553A-9245-913C-688C2024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38BF0-8B93-8244-9FDD-369DA674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Hypothesis: </a:t>
            </a:r>
            <a:r>
              <a:rPr lang="en-US" i="1" dirty="0"/>
              <a:t>Meaning</a:t>
            </a:r>
            <a:r>
              <a:rPr lang="en-US" dirty="0"/>
              <a:t> cannot be learned from </a:t>
            </a:r>
            <a:r>
              <a:rPr lang="en-US" i="1" dirty="0"/>
              <a:t>form</a:t>
            </a:r>
            <a:r>
              <a:rPr lang="en-US" dirty="0"/>
              <a:t> alone – </a:t>
            </a:r>
            <a:br>
              <a:rPr lang="en-US" dirty="0"/>
            </a:br>
            <a:r>
              <a:rPr lang="en-US" dirty="0"/>
              <a:t>it requires knowing about the relationship between language and the outside world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79C6-21FD-AA4E-86EE-09A66BAFEE27}"/>
              </a:ext>
            </a:extLst>
          </p:cNvPr>
          <p:cNvSpPr/>
          <p:nvPr/>
        </p:nvSpPr>
        <p:spPr>
          <a:xfrm>
            <a:off x="76200" y="6412468"/>
            <a:ext cx="1203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E. Bender and A. Koller, </a:t>
            </a:r>
            <a:r>
              <a:rPr lang="en-US" sz="1600" dirty="0">
                <a:hlinkClick r:id="rId2"/>
              </a:rPr>
              <a:t>Climbing towards NLU: On Meaning, Form, and Understanding in the Age of Data</a:t>
            </a:r>
            <a:r>
              <a:rPr lang="en-US" sz="1600" dirty="0"/>
              <a:t>, ACL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A841-68B8-AB40-A5E9-97BE3271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777" y="2376959"/>
            <a:ext cx="6994592" cy="4023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D75DFD-AA66-BC43-BE3A-6A68C5EAFF5C}"/>
              </a:ext>
            </a:extLst>
          </p:cNvPr>
          <p:cNvSpPr/>
          <p:nvPr/>
        </p:nvSpPr>
        <p:spPr>
          <a:xfrm>
            <a:off x="10439400" y="5638800"/>
            <a:ext cx="183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Image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57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CBF9-8597-411E-A9F4-996808B0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Back-up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9676E-FAF7-46A1-8F86-58EDA5C1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529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BA7A87-A0AE-A043-9C91-4C6493BAEC22}"/>
              </a:ext>
            </a:extLst>
          </p:cNvPr>
          <p:cNvSpPr/>
          <p:nvPr/>
        </p:nvSpPr>
        <p:spPr>
          <a:xfrm>
            <a:off x="7391400" y="685800"/>
            <a:ext cx="4800600" cy="22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731987" y="3863873"/>
            <a:ext cx="3235930" cy="17949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Key-Value-Query attention model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D197B103-81A2-8C47-9093-D02156D1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5979392" cy="5257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does permuting the order of the </a:t>
            </a:r>
            <a:r>
              <a:rPr lang="en-US" i="1" dirty="0"/>
              <a:t>queries</a:t>
            </a:r>
            <a:r>
              <a:rPr lang="en-US" dirty="0"/>
              <a:t> change the output?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does changing the order of the </a:t>
            </a:r>
            <a:r>
              <a:rPr lang="en-US" i="1" dirty="0"/>
              <a:t>keys/values </a:t>
            </a:r>
            <a:r>
              <a:rPr lang="en-US" dirty="0"/>
              <a:t>change the output?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903595" y="5960592"/>
                <a:ext cx="440971" cy="576781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595" y="5960592"/>
                <a:ext cx="440971" cy="576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715111" y="5960592"/>
                <a:ext cx="440971" cy="576781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111" y="5960592"/>
                <a:ext cx="440971" cy="57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515538" y="5960592"/>
                <a:ext cx="440971" cy="576781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38" y="5960592"/>
                <a:ext cx="440971" cy="5767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327802" y="5960592"/>
                <a:ext cx="440971" cy="576781"/>
              </a:xfrm>
              <a:prstGeom prst="rect">
                <a:avLst/>
              </a:prstGeom>
              <a:solidFill>
                <a:srgbClr val="73FB79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802" y="5960592"/>
                <a:ext cx="440971" cy="5767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967859" y="3996908"/>
                <a:ext cx="575981" cy="38996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59" y="3996908"/>
                <a:ext cx="575981" cy="3899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967859" y="4566370"/>
                <a:ext cx="575981" cy="38996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59" y="4566370"/>
                <a:ext cx="575981" cy="3899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967859" y="5141506"/>
                <a:ext cx="575981" cy="38996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59" y="5141506"/>
                <a:ext cx="575981" cy="3899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849923" y="3996908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23" y="3996908"/>
                <a:ext cx="575981" cy="3899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849923" y="4566370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23" y="4566370"/>
                <a:ext cx="575981" cy="3899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9923" y="5141506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23" y="5141506"/>
                <a:ext cx="575981" cy="3899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48678" y="3983974"/>
                <a:ext cx="563386" cy="41583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678" y="3983974"/>
                <a:ext cx="563386" cy="415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654650" y="3978791"/>
                <a:ext cx="563386" cy="41583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3978791"/>
                <a:ext cx="563386" cy="415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8842388" y="455990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88" y="4559903"/>
                <a:ext cx="563386" cy="4028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842388" y="5135039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88" y="5135039"/>
                <a:ext cx="563386" cy="4028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54650" y="4566370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4566370"/>
                <a:ext cx="563386" cy="4028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654650" y="512857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5128573"/>
                <a:ext cx="563386" cy="4028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460622" y="512857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622" y="5128573"/>
                <a:ext cx="563386" cy="4028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0466912" y="4566370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12" y="4566370"/>
                <a:ext cx="563386" cy="4028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0463864" y="3985258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864" y="3985258"/>
                <a:ext cx="563386" cy="4028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260258" y="512857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258" y="5128573"/>
                <a:ext cx="563386" cy="4028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1266548" y="4566370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548" y="4566370"/>
                <a:ext cx="563386" cy="4028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1263500" y="3985258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500" y="3985258"/>
                <a:ext cx="563386" cy="4028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13" idx="3"/>
            <a:endCxn id="21" idx="1"/>
          </p:cNvCxnSpPr>
          <p:nvPr/>
        </p:nvCxnSpPr>
        <p:spPr>
          <a:xfrm>
            <a:off x="7543840" y="4191891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3"/>
            <a:endCxn id="22" idx="1"/>
          </p:cNvCxnSpPr>
          <p:nvPr/>
        </p:nvCxnSpPr>
        <p:spPr>
          <a:xfrm>
            <a:off x="7543840" y="4761353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3"/>
            <a:endCxn id="23" idx="1"/>
          </p:cNvCxnSpPr>
          <p:nvPr/>
        </p:nvCxnSpPr>
        <p:spPr>
          <a:xfrm>
            <a:off x="7543840" y="5336489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3" idx="3"/>
          </p:cNvCxnSpPr>
          <p:nvPr/>
        </p:nvCxnSpPr>
        <p:spPr>
          <a:xfrm>
            <a:off x="8425904" y="5336489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2" idx="3"/>
            <a:endCxn id="55" idx="1"/>
          </p:cNvCxnSpPr>
          <p:nvPr/>
        </p:nvCxnSpPr>
        <p:spPr>
          <a:xfrm flipV="1">
            <a:off x="8425904" y="4761352"/>
            <a:ext cx="3060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</p:cNvCxnSpPr>
          <p:nvPr/>
        </p:nvCxnSpPr>
        <p:spPr>
          <a:xfrm>
            <a:off x="8425904" y="4191891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119280" y="5643145"/>
            <a:ext cx="0" cy="3152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9936343" y="5676761"/>
            <a:ext cx="0" cy="2816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742315" y="5690208"/>
            <a:ext cx="0" cy="268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1541951" y="5676761"/>
            <a:ext cx="0" cy="268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8731987" y="1660626"/>
            <a:ext cx="3235930" cy="17949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848678" y="1780727"/>
                <a:ext cx="563386" cy="41583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678" y="1780727"/>
                <a:ext cx="563386" cy="415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9654650" y="1775544"/>
                <a:ext cx="563386" cy="415832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1775544"/>
                <a:ext cx="563386" cy="415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842388" y="2356656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88" y="2356656"/>
                <a:ext cx="563386" cy="4028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8842388" y="2931792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88" y="2931792"/>
                <a:ext cx="563386" cy="4028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9654650" y="236312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2363123"/>
                <a:ext cx="563386" cy="4028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9654650" y="2925326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50" y="2925326"/>
                <a:ext cx="563386" cy="4028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0460622" y="2925326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622" y="2925326"/>
                <a:ext cx="563386" cy="4028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10466912" y="236312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12" y="2363123"/>
                <a:ext cx="563386" cy="4028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0463864" y="1782011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864" y="1782011"/>
                <a:ext cx="563386" cy="4028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1260258" y="2925326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258" y="2925326"/>
                <a:ext cx="563386" cy="4028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1266548" y="2363123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548" y="2363123"/>
                <a:ext cx="563386" cy="40289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11263500" y="1782011"/>
                <a:ext cx="563386" cy="402898"/>
              </a:xfrm>
              <a:prstGeom prst="rect">
                <a:avLst/>
              </a:prstGeom>
              <a:solidFill>
                <a:srgbClr val="FFD579"/>
              </a:solidFill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500" y="1782011"/>
                <a:ext cx="563386" cy="40289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>
                <a:solidFill>
                  <a:srgbClr val="FF93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 flipV="1">
            <a:off x="10344237" y="3502820"/>
            <a:ext cx="0" cy="2816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448800" y="3463164"/>
            <a:ext cx="11592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r>
              <a:rPr lang="en-US" sz="1400" dirty="0"/>
              <a:t>(   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7852644" y="1793642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44" y="1793642"/>
                <a:ext cx="575981" cy="3899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7852644" y="2363104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44" y="2363104"/>
                <a:ext cx="575981" cy="3899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7852644" y="2938240"/>
                <a:ext cx="575981" cy="3899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44" y="2938240"/>
                <a:ext cx="575981" cy="3899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8428625" y="3133223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428625" y="2558086"/>
            <a:ext cx="3060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8428625" y="1988625"/>
            <a:ext cx="3060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13" idx="1"/>
            <a:endCxn id="82" idx="1"/>
          </p:cNvCxnSpPr>
          <p:nvPr/>
        </p:nvCxnSpPr>
        <p:spPr>
          <a:xfrm rot="10800000" flipH="1">
            <a:off x="6967858" y="1988625"/>
            <a:ext cx="884785" cy="2203266"/>
          </a:xfrm>
          <a:prstGeom prst="bentConnector3">
            <a:avLst>
              <a:gd name="adj1" fmla="val -1291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14" idx="1"/>
            <a:endCxn id="83" idx="1"/>
          </p:cNvCxnSpPr>
          <p:nvPr/>
        </p:nvCxnSpPr>
        <p:spPr>
          <a:xfrm rot="10800000" flipH="1">
            <a:off x="6967858" y="2558087"/>
            <a:ext cx="884785" cy="2203266"/>
          </a:xfrm>
          <a:prstGeom prst="bentConnector3">
            <a:avLst>
              <a:gd name="adj1" fmla="val -2963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15" idx="1"/>
            <a:endCxn id="84" idx="1"/>
          </p:cNvCxnSpPr>
          <p:nvPr/>
        </p:nvCxnSpPr>
        <p:spPr>
          <a:xfrm rot="10800000" flipH="1">
            <a:off x="6967858" y="3133223"/>
            <a:ext cx="884785" cy="2203266"/>
          </a:xfrm>
          <a:prstGeom prst="bentConnector3">
            <a:avLst>
              <a:gd name="adj1" fmla="val -44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8903595" y="304800"/>
                <a:ext cx="440971" cy="4421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595" y="304800"/>
                <a:ext cx="440971" cy="44214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9715111" y="304800"/>
                <a:ext cx="440971" cy="4421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111" y="304800"/>
                <a:ext cx="440971" cy="44214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0515538" y="304800"/>
                <a:ext cx="440971" cy="4421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38" y="304800"/>
                <a:ext cx="440971" cy="44214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327802" y="304800"/>
                <a:ext cx="440971" cy="4421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802" y="304800"/>
                <a:ext cx="440971" cy="44214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>
            <a:cxnSpLocks/>
          </p:cNvCxnSpPr>
          <p:nvPr/>
        </p:nvCxnSpPr>
        <p:spPr>
          <a:xfrm flipV="1">
            <a:off x="9119280" y="746947"/>
            <a:ext cx="0" cy="32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cxnSpLocks/>
          </p:cNvCxnSpPr>
          <p:nvPr/>
        </p:nvCxnSpPr>
        <p:spPr>
          <a:xfrm flipV="1">
            <a:off x="9936343" y="746948"/>
            <a:ext cx="0" cy="325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10742315" y="746948"/>
            <a:ext cx="0" cy="325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11541951" y="760395"/>
            <a:ext cx="0" cy="312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8731988" y="1072626"/>
            <a:ext cx="32359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Product(     ),   Sum(    )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10115741" y="1241901"/>
            <a:ext cx="235403" cy="7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11125200" y="1131628"/>
            <a:ext cx="3173" cy="1866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cxnSpLocks/>
            <a:stCxn id="67" idx="0"/>
            <a:endCxn id="110" idx="2"/>
          </p:cNvCxnSpPr>
          <p:nvPr/>
        </p:nvCxnSpPr>
        <p:spPr>
          <a:xfrm flipV="1">
            <a:off x="10349952" y="1380403"/>
            <a:ext cx="1" cy="280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86E58B7-1504-944A-8E59-0E01E8A5AA72}"/>
              </a:ext>
            </a:extLst>
          </p:cNvPr>
          <p:cNvSpPr txBox="1"/>
          <p:nvPr/>
        </p:nvSpPr>
        <p:spPr>
          <a:xfrm>
            <a:off x="50234" y="6488668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Adapted from </a:t>
            </a:r>
            <a:r>
              <a:rPr lang="en-US" sz="1600" dirty="0">
                <a:hlinkClick r:id="rId44"/>
              </a:rPr>
              <a:t>J. Johnson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557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93B-F8FA-144D-8E51-068471FF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D435-F0CB-9A4F-882F-C91B08B64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191000"/>
            <a:ext cx="10363200" cy="2667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Encoder self-attention: </a:t>
            </a:r>
            <a:r>
              <a:rPr lang="en-US" sz="2400" dirty="0"/>
              <a:t>queries, keys, and values come from previous layer of encoder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Decoder self-attention:</a:t>
            </a:r>
            <a:r>
              <a:rPr lang="en-US" sz="2400" dirty="0"/>
              <a:t> values corresponding to future decoder outputs are masked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Encoder-decoder attention:</a:t>
            </a:r>
            <a:r>
              <a:rPr lang="en-US" sz="2400" dirty="0"/>
              <a:t> queries come from previous decoder layer, keys and values come from output of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AB98C-20F5-BF47-9DDE-4C5135DB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66800"/>
            <a:ext cx="8744155" cy="27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9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BDCA-6650-8842-9E4F-B1753233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F7B75-0D01-2540-B5D6-1A41AAC5DD55}"/>
              </a:ext>
            </a:extLst>
          </p:cNvPr>
          <p:cNvSpPr txBox="1"/>
          <p:nvPr/>
        </p:nvSpPr>
        <p:spPr>
          <a:xfrm>
            <a:off x="10847504" y="64740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Image source</a:t>
            </a:r>
            <a:endParaRPr lang="en-US" sz="1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CD4D94-8BFB-B345-9602-7716FDE57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10564696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Used to capture context </a:t>
            </a:r>
            <a:r>
              <a:rPr lang="en-US" i="1" dirty="0"/>
              <a:t>within the sequence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1DDC4-2096-BD44-B675-C611AD83FA87}"/>
              </a:ext>
            </a:extLst>
          </p:cNvPr>
          <p:cNvSpPr txBox="1"/>
          <p:nvPr/>
        </p:nvSpPr>
        <p:spPr>
          <a:xfrm>
            <a:off x="2117558" y="5963335"/>
            <a:ext cx="3377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As we are encoding “it”, we should focus on “the animal”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339FD-663F-4646-937E-B6F1D1BB8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87"/>
          <a:stretch/>
        </p:blipFill>
        <p:spPr>
          <a:xfrm>
            <a:off x="1752600" y="2514600"/>
            <a:ext cx="3886200" cy="335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40930-AB7B-2643-BDD9-5013DBE8C5D9}"/>
              </a:ext>
            </a:extLst>
          </p:cNvPr>
          <p:cNvSpPr txBox="1"/>
          <p:nvPr/>
        </p:nvSpPr>
        <p:spPr>
          <a:xfrm>
            <a:off x="6909652" y="5959007"/>
            <a:ext cx="3377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we are encoding “it”, we should focus on “the street”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F1654-0472-8F4F-93FE-8A712FD27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00"/>
          <a:stretch/>
        </p:blipFill>
        <p:spPr>
          <a:xfrm>
            <a:off x="6426200" y="2514600"/>
            <a:ext cx="3860800" cy="335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B8BD32-FCEA-684D-B5D9-142A9A61CAFF}"/>
              </a:ext>
            </a:extLst>
          </p:cNvPr>
          <p:cNvSpPr/>
          <p:nvPr/>
        </p:nvSpPr>
        <p:spPr>
          <a:xfrm>
            <a:off x="1600200" y="3581400"/>
            <a:ext cx="3894706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5BB92-0BCD-C746-9B98-26968EA73E0C}"/>
              </a:ext>
            </a:extLst>
          </p:cNvPr>
          <p:cNvSpPr/>
          <p:nvPr/>
        </p:nvSpPr>
        <p:spPr>
          <a:xfrm>
            <a:off x="6477000" y="3581400"/>
            <a:ext cx="3894706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9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5" grpId="0" animBg="1"/>
      <p:bldP spid="12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102400</TotalTime>
  <Words>4693</Words>
  <Application>Microsoft Office PowerPoint</Application>
  <PresentationFormat>Widescreen</PresentationFormat>
  <Paragraphs>927</Paragraphs>
  <Slides>62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Times New Roman</vt:lpstr>
      <vt:lpstr>Blank Presentation</vt:lpstr>
      <vt:lpstr>PowerPoint Presentation</vt:lpstr>
      <vt:lpstr>Transformers for large-scale language and image modeling</vt:lpstr>
      <vt:lpstr>Outline</vt:lpstr>
      <vt:lpstr>Basic transformer model (review)</vt:lpstr>
      <vt:lpstr>Key-Value-Query attention model</vt:lpstr>
      <vt:lpstr>Key-Value-Query attention model</vt:lpstr>
      <vt:lpstr>Key-Value-Query attention model</vt:lpstr>
      <vt:lpstr>Attention mechanisms</vt:lpstr>
      <vt:lpstr>Self-attention</vt:lpstr>
      <vt:lpstr>Self-attention layer</vt:lpstr>
      <vt:lpstr>Masked self-attention layer</vt:lpstr>
      <vt:lpstr>Masked self-attention layer</vt:lpstr>
      <vt:lpstr>Masked self-attention layer</vt:lpstr>
      <vt:lpstr>Attention mechanisms: Summary</vt:lpstr>
      <vt:lpstr>Attention mechanisms: Illustration</vt:lpstr>
      <vt:lpstr>Transformer architecture: Details</vt:lpstr>
      <vt:lpstr>Multi-head attention</vt:lpstr>
      <vt:lpstr>Transformer blocks</vt:lpstr>
      <vt:lpstr>Transformer block</vt:lpstr>
      <vt:lpstr>Positional encoding</vt:lpstr>
      <vt:lpstr>Transformer architecture: Zooming back out</vt:lpstr>
      <vt:lpstr>Results</vt:lpstr>
      <vt:lpstr>Different ways of processing sequences</vt:lpstr>
      <vt:lpstr>Different ways of processing sequences</vt:lpstr>
      <vt:lpstr>Outline</vt:lpstr>
      <vt:lpstr>Self-supervised language modeling with transformers</vt:lpstr>
      <vt:lpstr>Self-supervised language modeling with transformers</vt:lpstr>
      <vt:lpstr>BERT: Pretext tasks</vt:lpstr>
      <vt:lpstr>BERT: Pretext tasks</vt:lpstr>
      <vt:lpstr>BERT: More detailed view</vt:lpstr>
      <vt:lpstr>BERT: Evaluation</vt:lpstr>
      <vt:lpstr>BERT: Downstream tasks</vt:lpstr>
      <vt:lpstr>BERT: Downstream tasks</vt:lpstr>
      <vt:lpstr>BERT: Downstream tasks</vt:lpstr>
      <vt:lpstr>BERT: Downstream tasks</vt:lpstr>
      <vt:lpstr>Other language models</vt:lpstr>
      <vt:lpstr>Other language models</vt:lpstr>
      <vt:lpstr>Scaling up transformers</vt:lpstr>
      <vt:lpstr>Scaling up transformers</vt:lpstr>
      <vt:lpstr>Scaling up transformers</vt:lpstr>
      <vt:lpstr>Scaling up transformers</vt:lpstr>
      <vt:lpstr>Scaling up transformers</vt:lpstr>
      <vt:lpstr>Scaling up transformers</vt:lpstr>
      <vt:lpstr>Scaling up transformers</vt:lpstr>
      <vt:lpstr>OpenAI GPT (Generative Pre-Training)</vt:lpstr>
      <vt:lpstr>GPT-2 and GPT-3</vt:lpstr>
      <vt:lpstr>GPT-3</vt:lpstr>
      <vt:lpstr>GPT-3</vt:lpstr>
      <vt:lpstr>GPT-3</vt:lpstr>
      <vt:lpstr>Task: Generate news article</vt:lpstr>
      <vt:lpstr>Task: Use new word in sentence</vt:lpstr>
      <vt:lpstr>Task: Correct grammar</vt:lpstr>
      <vt:lpstr>Task: Generate poems</vt:lpstr>
      <vt:lpstr>Task: Generate poems</vt:lpstr>
      <vt:lpstr>GPT-3 creative fiction</vt:lpstr>
      <vt:lpstr>GPT-3 bias</vt:lpstr>
      <vt:lpstr>GPT-3 bias</vt:lpstr>
      <vt:lpstr>GPT-3 bias</vt:lpstr>
      <vt:lpstr>GPT-3 concerns</vt:lpstr>
      <vt:lpstr>Should we be scared of GPT-3?</vt:lpstr>
      <vt:lpstr>The importance of grounding</vt:lpstr>
      <vt:lpstr>Back-up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Chaim Baskin</cp:lastModifiedBy>
  <cp:revision>1732</cp:revision>
  <cp:lastPrinted>2018-10-02T19:21:08Z</cp:lastPrinted>
  <dcterms:created xsi:type="dcterms:W3CDTF">2004-08-29T23:15:23Z</dcterms:created>
  <dcterms:modified xsi:type="dcterms:W3CDTF">2022-12-28T15:18:51Z</dcterms:modified>
</cp:coreProperties>
</file>